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4" r:id="rId2"/>
    <p:sldId id="290" r:id="rId3"/>
    <p:sldId id="285" r:id="rId4"/>
    <p:sldId id="294" r:id="rId5"/>
    <p:sldId id="295" r:id="rId6"/>
    <p:sldId id="296" r:id="rId7"/>
    <p:sldId id="297" r:id="rId8"/>
    <p:sldId id="292" r:id="rId9"/>
    <p:sldId id="313" r:id="rId10"/>
    <p:sldId id="298" r:id="rId11"/>
    <p:sldId id="300" r:id="rId12"/>
    <p:sldId id="305" r:id="rId13"/>
    <p:sldId id="304" r:id="rId14"/>
    <p:sldId id="303" r:id="rId15"/>
    <p:sldId id="302" r:id="rId16"/>
    <p:sldId id="314" r:id="rId17"/>
    <p:sldId id="315" r:id="rId18"/>
    <p:sldId id="306" r:id="rId19"/>
    <p:sldId id="301" r:id="rId20"/>
    <p:sldId id="307" r:id="rId21"/>
    <p:sldId id="311" r:id="rId22"/>
    <p:sldId id="308" r:id="rId23"/>
    <p:sldId id="309" r:id="rId24"/>
    <p:sldId id="310" r:id="rId25"/>
    <p:sldId id="287" r:id="rId26"/>
  </p:sldIdLst>
  <p:sldSz cx="9144000" cy="5143500" type="screen16x9"/>
  <p:notesSz cx="7099300" cy="102346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28" autoAdjust="0"/>
  </p:normalViewPr>
  <p:slideViewPr>
    <p:cSldViewPr snapToGrid="0" snapToObjects="1">
      <p:cViewPr varScale="1">
        <p:scale>
          <a:sx n="157" d="100"/>
          <a:sy n="157" d="100"/>
        </p:scale>
        <p:origin x="156" y="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FA8DE00-3BEB-3241-B7FE-52361FF83220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7758B94-826B-8149-90CB-C1E647D8F3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901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3D79623-E289-0847-9DF6-EB75AB16D8F6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55A4415-6A68-5146-80B3-8B5237233E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988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6"/>
          </p:nvPr>
        </p:nvSpPr>
        <p:spPr>
          <a:xfrm>
            <a:off x="658783" y="8405"/>
            <a:ext cx="8336862" cy="4386263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69046" y="2050824"/>
            <a:ext cx="3476100" cy="228748"/>
          </a:xfrm>
          <a:prstGeom prst="rect">
            <a:avLst/>
          </a:prstGeom>
        </p:spPr>
        <p:txBody>
          <a:bodyPr lIns="0"/>
          <a:lstStyle>
            <a:lvl1pPr>
              <a:defRPr sz="1000" b="0" i="0">
                <a:solidFill>
                  <a:schemeClr val="bg1"/>
                </a:solidFill>
                <a:effectLst>
                  <a:outerShdw blurRad="165100" dist="38100" dir="2700000" algn="tl" rotWithShape="0">
                    <a:srgbClr val="000000">
                      <a:alpha val="25000"/>
                    </a:srgbClr>
                  </a:outerShdw>
                </a:effectLst>
                <a:latin typeface="Arial-BoldMT"/>
                <a:cs typeface="Arial-BoldMT"/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tekst 41"/>
          <p:cNvSpPr>
            <a:spLocks noGrp="1"/>
          </p:cNvSpPr>
          <p:nvPr>
            <p:ph type="body" sz="quarter" idx="15" hasCustomPrompt="1"/>
          </p:nvPr>
        </p:nvSpPr>
        <p:spPr>
          <a:xfrm>
            <a:off x="3752832" y="2288708"/>
            <a:ext cx="3476101" cy="15716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3200" b="1" baseline="0">
                <a:solidFill>
                  <a:schemeClr val="bg1"/>
                </a:solidFill>
                <a:effectLst>
                  <a:outerShdw blurRad="1257300" dir="2700000" sx="72000" sy="72000" algn="tl" rotWithShape="0">
                    <a:schemeClr val="bg1">
                      <a:lumMod val="95000"/>
                      <a:alpha val="23000"/>
                    </a:schemeClr>
                  </a:outerShdw>
                </a:effectLst>
                <a:latin typeface="+mj-lt"/>
              </a:defRPr>
            </a:lvl1pPr>
            <a:lvl2pPr marL="457200" indent="0">
              <a:buNone/>
              <a:defRPr sz="3200" b="1">
                <a:solidFill>
                  <a:schemeClr val="bg1"/>
                </a:solidFill>
              </a:defRPr>
            </a:lvl2pPr>
            <a:lvl3pPr marL="914400" indent="0">
              <a:buNone/>
              <a:defRPr sz="3200" b="1">
                <a:solidFill>
                  <a:schemeClr val="bg1"/>
                </a:solidFill>
              </a:defRPr>
            </a:lvl3pPr>
            <a:lvl4pPr marL="1371600" indent="0">
              <a:buNone/>
              <a:defRPr sz="3200" b="1">
                <a:solidFill>
                  <a:schemeClr val="bg1"/>
                </a:solidFill>
              </a:defRPr>
            </a:lvl4pPr>
            <a:lvl5pPr marL="1828800" indent="0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Hier staat een </a:t>
            </a:r>
            <a:br>
              <a:rPr lang="nl-NL" dirty="0"/>
            </a:br>
            <a:r>
              <a:rPr lang="nl-NL" dirty="0"/>
              <a:t>presentatie/</a:t>
            </a:r>
            <a:br>
              <a:rPr lang="nl-NL" dirty="0"/>
            </a:br>
            <a:r>
              <a:rPr lang="nl-NL" dirty="0"/>
              <a:t>projecttitel</a:t>
            </a:r>
          </a:p>
        </p:txBody>
      </p:sp>
    </p:spTree>
    <p:extLst>
      <p:ext uri="{BB962C8B-B14F-4D97-AF65-F5344CB8AC3E}">
        <p14:creationId xmlns:p14="http://schemas.microsoft.com/office/powerpoint/2010/main" val="856262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tekst /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676275" y="171450"/>
            <a:ext cx="8313738" cy="4348163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0" name="Afbeelding 9" descr="Wissing logo los_zw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4170654"/>
            <a:ext cx="1002881" cy="141920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3720363" y="2014279"/>
            <a:ext cx="4117164" cy="986937"/>
          </a:xfrm>
        </p:spPr>
        <p:txBody>
          <a:bodyPr lIns="0" anchor="ctr" anchorCtr="0">
            <a:spAutoFit/>
          </a:bodyPr>
          <a:lstStyle>
            <a:lvl1pPr>
              <a:lnSpc>
                <a:spcPct val="90000"/>
              </a:lnSpc>
              <a:defRPr sz="3200" b="1" baseline="0"/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kop.</a:t>
            </a:r>
            <a:br>
              <a:rPr lang="en-US" dirty="0"/>
            </a:br>
            <a:r>
              <a:rPr lang="en-US" dirty="0"/>
              <a:t>Max. 2 regels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58329" y="4704678"/>
            <a:ext cx="2895600" cy="273844"/>
          </a:xfrm>
        </p:spPr>
        <p:txBody>
          <a:bodyPr/>
          <a:lstStyle>
            <a:lvl1pPr>
              <a:defRPr>
                <a:latin typeface="Arial Unicode MS"/>
                <a:cs typeface="Arial Unicode MS"/>
              </a:defRPr>
            </a:lvl1pPr>
          </a:lstStyle>
          <a:p>
            <a:r>
              <a:rPr lang="nl-NL"/>
              <a:t>_ Nieuwbouw school Kinderburg Rank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3745023" y="3079603"/>
            <a:ext cx="4117164" cy="899221"/>
          </a:xfrm>
        </p:spPr>
        <p:txBody>
          <a:bodyPr lIns="0">
            <a:sp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100" b="0" i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endParaRPr lang="nl-NL" dirty="0"/>
          </a:p>
        </p:txBody>
      </p:sp>
      <p:sp>
        <p:nvSpPr>
          <p:cNvPr id="11" name="Ovaal 10"/>
          <p:cNvSpPr/>
          <p:nvPr userDrawn="1"/>
        </p:nvSpPr>
        <p:spPr>
          <a:xfrm>
            <a:off x="4426373" y="4694016"/>
            <a:ext cx="300790" cy="300790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4527744" y="4915109"/>
            <a:ext cx="108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C946BBAD-16CD-4D01-8512-7E3BBF8C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0628" y="4696356"/>
            <a:ext cx="782162" cy="273844"/>
          </a:xfrm>
        </p:spPr>
        <p:txBody>
          <a:bodyPr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DDB491-84D5-2849-A2EC-17B2E0EE205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065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/>
          <p:cNvSpPr/>
          <p:nvPr userDrawn="1"/>
        </p:nvSpPr>
        <p:spPr>
          <a:xfrm>
            <a:off x="4426373" y="4694016"/>
            <a:ext cx="300790" cy="300790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issing logo los_zw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4170654"/>
            <a:ext cx="1002881" cy="1419203"/>
          </a:xfrm>
          <a:prstGeom prst="rect">
            <a:avLst/>
          </a:prstGeom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58329" y="4704678"/>
            <a:ext cx="289560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_ Nieuwbouw school Kinderburg Rank</a:t>
            </a:r>
            <a:endParaRPr lang="nl-NL" dirty="0"/>
          </a:p>
        </p:txBody>
      </p:sp>
      <p:cxnSp>
        <p:nvCxnSpPr>
          <p:cNvPr id="8" name="Rechte verbindingslijn 7"/>
          <p:cNvCxnSpPr/>
          <p:nvPr userDrawn="1"/>
        </p:nvCxnSpPr>
        <p:spPr>
          <a:xfrm>
            <a:off x="4527744" y="4915109"/>
            <a:ext cx="108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ijdelijke aanduiding vo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722" y="2299075"/>
            <a:ext cx="3736102" cy="289823"/>
          </a:xfrm>
        </p:spPr>
        <p:txBody>
          <a:bodyPr lIns="0" anchor="ctr" anchorCtr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sz="1400" b="1" dirty="0"/>
              <a:t>Dit is een tussenkop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5" hasCustomPrompt="1"/>
          </p:nvPr>
        </p:nvSpPr>
        <p:spPr>
          <a:xfrm>
            <a:off x="659173" y="593357"/>
            <a:ext cx="3275013" cy="544765"/>
          </a:xfrm>
        </p:spPr>
        <p:txBody>
          <a:bodyPr wrap="square" lIns="0" tIns="0" anchor="ctr" anchorCtr="0">
            <a:spAutoFit/>
          </a:bodyPr>
          <a:lstStyle>
            <a:lvl1pPr marL="0" indent="0">
              <a:lnSpc>
                <a:spcPct val="90000"/>
              </a:lnSpc>
              <a:buFontTx/>
              <a:buNone/>
              <a:defRPr lang="nl-NL" sz="1800" b="1" i="0" kern="1200" dirty="0">
                <a:solidFill>
                  <a:schemeClr val="tx1"/>
                </a:solidFill>
                <a:latin typeface="+mj-lt"/>
                <a:ea typeface="+mn-ea"/>
                <a:cs typeface="Arial-BoldMT"/>
              </a:defRPr>
            </a:lvl1pPr>
          </a:lstStyle>
          <a:p>
            <a:pPr lvl="0"/>
            <a:r>
              <a:rPr lang="nl-NL" dirty="0"/>
              <a:t>Deze kop kan over meerdere regels lopen</a:t>
            </a:r>
          </a:p>
        </p:txBody>
      </p:sp>
      <p:sp>
        <p:nvSpPr>
          <p:cNvPr id="29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67120" y="1349185"/>
            <a:ext cx="7783815" cy="649922"/>
          </a:xfrm>
        </p:spPr>
        <p:txBody>
          <a:bodyPr wrap="square" lIns="0" t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</a:p>
        </p:txBody>
      </p:sp>
      <p:sp>
        <p:nvSpPr>
          <p:cNvPr id="30" name="Tijdelijke aanduiding voor tekst 2"/>
          <p:cNvSpPr>
            <a:spLocks noGrp="1"/>
          </p:cNvSpPr>
          <p:nvPr>
            <p:ph type="body" idx="16" hasCustomPrompt="1"/>
          </p:nvPr>
        </p:nvSpPr>
        <p:spPr>
          <a:xfrm>
            <a:off x="656722" y="2687757"/>
            <a:ext cx="7794213" cy="649922"/>
          </a:xfrm>
        </p:spPr>
        <p:txBody>
          <a:bodyPr wrap="square" lIns="0" tIns="0" anchor="t" anchorCtr="0">
            <a:sp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7D892752-3974-4E8B-A772-C8F01EE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0628" y="4696356"/>
            <a:ext cx="782162" cy="273844"/>
          </a:xfrm>
        </p:spPr>
        <p:txBody>
          <a:bodyPr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DDB491-84D5-2849-A2EC-17B2E0EE205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482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665163" y="171450"/>
            <a:ext cx="8320087" cy="435768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Ovaal 13"/>
          <p:cNvSpPr/>
          <p:nvPr userDrawn="1"/>
        </p:nvSpPr>
        <p:spPr>
          <a:xfrm>
            <a:off x="4426373" y="4694016"/>
            <a:ext cx="300790" cy="300790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Wissing logo los_zw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4170654"/>
            <a:ext cx="1002881" cy="1419203"/>
          </a:xfrm>
          <a:prstGeom prst="rect">
            <a:avLst/>
          </a:prstGeom>
        </p:spPr>
      </p:pic>
      <p:sp>
        <p:nvSpPr>
          <p:cNvPr id="1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58329" y="4704678"/>
            <a:ext cx="289560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_ Nieuwbouw school Kinderburg Rank</a:t>
            </a:r>
            <a:endParaRPr lang="nl-NL" dirty="0"/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4527744" y="4915109"/>
            <a:ext cx="108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54CD313A-773A-4160-8966-306ACA65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0628" y="4696356"/>
            <a:ext cx="782162" cy="273844"/>
          </a:xfrm>
        </p:spPr>
        <p:txBody>
          <a:bodyPr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DDB491-84D5-2849-A2EC-17B2E0EE205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915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kop / tekst /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42448" y="567549"/>
            <a:ext cx="2686421" cy="346249"/>
          </a:xfrm>
        </p:spPr>
        <p:txBody>
          <a:bodyPr lIns="0" anchor="ctr" anchorCtr="0">
            <a:spAutoFit/>
          </a:bodyPr>
          <a:lstStyle>
            <a:lvl1pPr>
              <a:lnSpc>
                <a:spcPct val="90000"/>
              </a:lnSpc>
              <a:defRPr sz="1800" b="1" baseline="0"/>
            </a:lvl1pPr>
          </a:lstStyle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kop</a:t>
            </a:r>
            <a:endParaRPr lang="nl-NL" dirty="0"/>
          </a:p>
        </p:txBody>
      </p:sp>
      <p:sp>
        <p:nvSpPr>
          <p:cNvPr id="15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642448" y="1078034"/>
            <a:ext cx="2686421" cy="1102353"/>
          </a:xfrm>
        </p:spPr>
        <p:txBody>
          <a:bodyPr lIns="0" anchor="t" anchorCtr="0">
            <a:spAutoFit/>
          </a:bodyPr>
          <a:lstStyle>
            <a:lvl1pPr marL="0" indent="0">
              <a:lnSpc>
                <a:spcPct val="120000"/>
              </a:lnSpc>
              <a:buFont typeface="Arial"/>
              <a:buNone/>
              <a:defRPr sz="11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stuk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endParaRPr lang="nl-NL" dirty="0"/>
          </a:p>
        </p:txBody>
      </p:sp>
      <p:sp>
        <p:nvSpPr>
          <p:cNvPr id="12" name="Ovaal 11"/>
          <p:cNvSpPr/>
          <p:nvPr userDrawn="1"/>
        </p:nvSpPr>
        <p:spPr>
          <a:xfrm>
            <a:off x="4426373" y="4694016"/>
            <a:ext cx="300790" cy="300790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4527744" y="4915109"/>
            <a:ext cx="108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Afbeelding 16" descr="Wissing logo los_zw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4170654"/>
            <a:ext cx="1002881" cy="1419203"/>
          </a:xfrm>
          <a:prstGeom prst="rect">
            <a:avLst/>
          </a:prstGeom>
        </p:spPr>
      </p:pic>
      <p:sp>
        <p:nvSpPr>
          <p:cNvPr id="1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58329" y="4704678"/>
            <a:ext cx="289560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20" name="Tijdelijke aanduiding voor afbeelding 10"/>
          <p:cNvSpPr>
            <a:spLocks noGrp="1"/>
          </p:cNvSpPr>
          <p:nvPr>
            <p:ph type="pic" sz="quarter" idx="15"/>
          </p:nvPr>
        </p:nvSpPr>
        <p:spPr>
          <a:xfrm>
            <a:off x="676149" y="313070"/>
            <a:ext cx="4551525" cy="421758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24803D7A-218B-4678-8AC0-95C08FDE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0628" y="4696356"/>
            <a:ext cx="782162" cy="273844"/>
          </a:xfrm>
        </p:spPr>
        <p:txBody>
          <a:bodyPr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DDB491-84D5-2849-A2EC-17B2E0EE205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275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kop / bullets /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45021" y="609729"/>
            <a:ext cx="4194430" cy="346249"/>
          </a:xfrm>
        </p:spPr>
        <p:txBody>
          <a:bodyPr lIns="0" anchor="ctr" anchorCtr="0">
            <a:spAutoFit/>
          </a:bodyPr>
          <a:lstStyle>
            <a:lvl1pPr algn="l">
              <a:lnSpc>
                <a:spcPct val="90000"/>
              </a:lnSpc>
              <a:defRPr sz="1800" b="1" cap="none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Dit is een kop met </a:t>
            </a:r>
            <a:r>
              <a:rPr lang="nl-NL" dirty="0" err="1"/>
              <a:t>bullets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3745021" y="1114878"/>
            <a:ext cx="4194431" cy="1237775"/>
          </a:xfrm>
        </p:spPr>
        <p:txBody>
          <a:bodyPr lIns="0" anchor="t" anchorCtr="0">
            <a:spAutoFit/>
          </a:bodyPr>
          <a:lstStyle>
            <a:lvl1pPr marL="171450" marR="0" indent="-17145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100" b="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varius</a:t>
            </a:r>
            <a:endParaRPr lang="en-US" dirty="0"/>
          </a:p>
          <a:p>
            <a:pPr lvl="0"/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libero</a:t>
            </a:r>
            <a:endParaRPr lang="en-US" dirty="0"/>
          </a:p>
          <a:p>
            <a:pPr lvl="0"/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varus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</a:t>
            </a:r>
            <a:r>
              <a:rPr lang="en-US" dirty="0" err="1"/>
              <a:t>mus</a:t>
            </a:r>
            <a:endParaRPr lang="nl-NL" dirty="0"/>
          </a:p>
          <a:p>
            <a:pPr lvl="0"/>
            <a:endParaRPr lang="en-US" dirty="0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3"/>
          </p:nvPr>
        </p:nvSpPr>
        <p:spPr>
          <a:xfrm>
            <a:off x="676148" y="313070"/>
            <a:ext cx="2673107" cy="210879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676148" y="2421860"/>
            <a:ext cx="2679147" cy="210879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Ovaal 12"/>
          <p:cNvSpPr/>
          <p:nvPr userDrawn="1"/>
        </p:nvSpPr>
        <p:spPr>
          <a:xfrm>
            <a:off x="4426373" y="4694016"/>
            <a:ext cx="300790" cy="300790"/>
          </a:xfrm>
          <a:prstGeom prst="ellipse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6" name="Rechte verbindingslijn 15"/>
          <p:cNvCxnSpPr/>
          <p:nvPr userDrawn="1"/>
        </p:nvCxnSpPr>
        <p:spPr>
          <a:xfrm>
            <a:off x="4527744" y="4915109"/>
            <a:ext cx="108000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Afbeelding 17" descr="Wissing logo los_zw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" y="4170654"/>
            <a:ext cx="1002881" cy="1419203"/>
          </a:xfrm>
          <a:prstGeom prst="rect">
            <a:avLst/>
          </a:prstGeom>
        </p:spPr>
      </p:pic>
      <p:sp>
        <p:nvSpPr>
          <p:cNvPr id="1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058329" y="4704678"/>
            <a:ext cx="2895600" cy="27384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3CC2D640-895C-4FEF-A312-4BF87B40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0628" y="4696356"/>
            <a:ext cx="782162" cy="273844"/>
          </a:xfrm>
        </p:spPr>
        <p:txBody>
          <a:bodyPr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DDB491-84D5-2849-A2EC-17B2E0EE205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135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zijde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Wissing_Powerpoint achterzijde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7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zijde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1"/>
          <p:cNvSpPr>
            <a:spLocks noGrp="1" noMove="1" noResize="1"/>
          </p:cNvSpPr>
          <p:nvPr>
            <p:ph type="pic" sz="quarter" idx="16"/>
            <p:custDataLst>
              <p:tags r:id="rId1"/>
            </p:custDataLst>
          </p:nvPr>
        </p:nvSpPr>
        <p:spPr>
          <a:xfrm>
            <a:off x="658783" y="142875"/>
            <a:ext cx="8336862" cy="4386263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3678555" y="3468574"/>
            <a:ext cx="977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0" dirty="0" err="1">
                <a:solidFill>
                  <a:schemeClr val="bg1"/>
                </a:solidFill>
                <a:latin typeface="Arial-BoldMT"/>
                <a:cs typeface="Arial-BoldMT"/>
              </a:rPr>
              <a:t>wissing.nl</a:t>
            </a:r>
            <a:endParaRPr lang="nl-NL" sz="1000" b="1" i="0" dirty="0">
              <a:solidFill>
                <a:schemeClr val="bg1"/>
              </a:solidFill>
              <a:latin typeface="Arial-BoldMT"/>
              <a:cs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2381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93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87332" y="362734"/>
            <a:ext cx="7799468" cy="543739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/>
          <a:p>
            <a:r>
              <a:rPr lang="en-US" dirty="0" err="1"/>
              <a:t>Titelstijl</a:t>
            </a:r>
            <a:r>
              <a:rPr lang="en-US" dirty="0"/>
              <a:t> van model </a:t>
            </a:r>
            <a:r>
              <a:rPr lang="en-US" dirty="0" err="1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87332" y="1200151"/>
            <a:ext cx="779946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318831" y="470467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188505" y="4656012"/>
            <a:ext cx="7821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0" i="0" u="none">
                <a:solidFill>
                  <a:schemeClr val="tx1"/>
                </a:solidFill>
                <a:latin typeface="Arial Hebrew"/>
                <a:cs typeface="Arial Hebrew"/>
              </a:defRPr>
            </a:lvl1pPr>
          </a:lstStyle>
          <a:p>
            <a:fld id="{8BDDB491-84D5-2849-A2EC-17B2E0EE2057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75884" y="15268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59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5" r:id="rId3"/>
    <p:sldLayoutId id="2147483656" r:id="rId4"/>
    <p:sldLayoutId id="2147483652" r:id="rId5"/>
    <p:sldLayoutId id="2147483651" r:id="rId6"/>
    <p:sldLayoutId id="2147483654" r:id="rId7"/>
    <p:sldLayoutId id="2147483653" r:id="rId8"/>
    <p:sldLayoutId id="2147483657" r:id="rId9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1100" b="0" i="0" kern="1200">
          <a:solidFill>
            <a:schemeClr val="tx1"/>
          </a:solidFill>
          <a:latin typeface="Arial-BoldMT"/>
          <a:ea typeface="+mn-ea"/>
          <a:cs typeface="Arial-BoldMT"/>
        </a:defRPr>
      </a:lvl1pPr>
      <a:lvl2pPr marL="742950" indent="-28575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•"/>
        <a:defRPr sz="1000" b="0" i="0" kern="1200">
          <a:solidFill>
            <a:schemeClr val="accent5">
              <a:lumMod val="50000"/>
            </a:schemeClr>
          </a:solidFill>
          <a:latin typeface="Arial-BoldMT"/>
          <a:ea typeface="+mn-ea"/>
          <a:cs typeface="Arial-BoldM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-BoldMT"/>
          <a:ea typeface="+mn-ea"/>
          <a:cs typeface="Arial-BoldM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-BoldMT"/>
          <a:ea typeface="+mn-ea"/>
          <a:cs typeface="Arial-BoldM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-BoldMT"/>
          <a:ea typeface="+mn-ea"/>
          <a:cs typeface="Arial-Bold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image" Target="../media/image6.emf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6DFB071-B789-430C-AB83-9538036F5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83" y="60721"/>
            <a:ext cx="8006666" cy="6005000"/>
          </a:xfrm>
          <a:prstGeom prst="rect">
            <a:avLst/>
          </a:prstGeom>
        </p:spPr>
      </p:pic>
      <p:grpSp>
        <p:nvGrpSpPr>
          <p:cNvPr id="26" name="Groeperen 25"/>
          <p:cNvGrpSpPr>
            <a:grpSpLocks noMove="1" noResize="1"/>
          </p:cNvGrpSpPr>
          <p:nvPr>
            <p:custDataLst>
              <p:tags r:id="rId1"/>
            </p:custDataLst>
          </p:nvPr>
        </p:nvGrpSpPr>
        <p:grpSpPr>
          <a:xfrm>
            <a:off x="-4" y="0"/>
            <a:ext cx="9144004" cy="5143500"/>
            <a:chOff x="-4" y="0"/>
            <a:chExt cx="9144004" cy="5143500"/>
          </a:xfrm>
        </p:grpSpPr>
        <p:sp>
          <p:nvSpPr>
            <p:cNvPr id="27" name="Rechthoek 26"/>
            <p:cNvSpPr/>
            <p:nvPr/>
          </p:nvSpPr>
          <p:spPr>
            <a:xfrm>
              <a:off x="9001937" y="0"/>
              <a:ext cx="142063" cy="4656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Rechthoek 27"/>
            <p:cNvSpPr/>
            <p:nvPr/>
          </p:nvSpPr>
          <p:spPr>
            <a:xfrm rot="5400000">
              <a:off x="4254101" y="253603"/>
              <a:ext cx="635793" cy="9144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-1" y="0"/>
              <a:ext cx="658783" cy="4615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/>
            <p:cNvSpPr/>
            <p:nvPr/>
          </p:nvSpPr>
          <p:spPr>
            <a:xfrm rot="5400000">
              <a:off x="4511276" y="-4511280"/>
              <a:ext cx="121444" cy="9144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97702333-6254-434B-9865-A1F1372D71A1}"/>
              </a:ext>
            </a:extLst>
          </p:cNvPr>
          <p:cNvGrpSpPr>
            <a:grpSpLocks noMove="1" noResize="1"/>
          </p:cNvGrpSpPr>
          <p:nvPr>
            <p:custDataLst>
              <p:tags r:id="rId2"/>
            </p:custDataLst>
          </p:nvPr>
        </p:nvGrpSpPr>
        <p:grpSpPr>
          <a:xfrm>
            <a:off x="0" y="3543376"/>
            <a:ext cx="8996363" cy="785511"/>
            <a:chOff x="0" y="3543376"/>
            <a:chExt cx="8996363" cy="785511"/>
          </a:xfrm>
        </p:grpSpPr>
        <p:pic>
          <p:nvPicPr>
            <p:cNvPr id="6" name="Afbeelding 5" descr="Wissing_powerpoint patroon.png">
              <a:extLst>
                <a:ext uri="{FF2B5EF4-FFF2-40B4-BE49-F238E27FC236}">
                  <a16:creationId xmlns:a16="http://schemas.microsoft.com/office/drawing/2014/main" id="{6525FC18-7D80-49D2-8868-BFEB701071B7}"/>
                </a:ext>
              </a:extLst>
            </p:cNvPr>
            <p:cNvPicPr>
              <a:picLocks noMove="1" noResize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/>
            <a:stretch/>
          </p:blipFill>
          <p:spPr>
            <a:xfrm>
              <a:off x="125099" y="3543376"/>
              <a:ext cx="8871264" cy="785511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4C191B8-55A4-4C4C-81CC-E6586BF4A8DC}"/>
                </a:ext>
              </a:extLst>
            </p:cNvPr>
            <p:cNvSpPr>
              <a:spLocks noMove="1" noResize="1"/>
            </p:cNvSpPr>
            <p:nvPr userDrawn="1">
              <p:custDataLst>
                <p:tags r:id="rId5"/>
              </p:custDataLst>
            </p:nvPr>
          </p:nvSpPr>
          <p:spPr>
            <a:xfrm>
              <a:off x="0" y="3543376"/>
              <a:ext cx="658782" cy="785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3A90E1B-8004-4EC4-BAA7-FA2325236D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Nieuwbouw school Kinderburg Rank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EB716B2-D8F8-4754-BF52-BE3484B1A519}"/>
              </a:ext>
            </a:extLst>
          </p:cNvPr>
          <p:cNvGrpSpPr>
            <a:grpSpLocks noMove="1" noResize="1"/>
          </p:cNvGrpSpPr>
          <p:nvPr>
            <p:custDataLst>
              <p:tags r:id="rId3"/>
            </p:custDataLst>
          </p:nvPr>
        </p:nvGrpSpPr>
        <p:grpSpPr>
          <a:xfrm>
            <a:off x="6794480" y="0"/>
            <a:ext cx="2349762" cy="2349762"/>
            <a:chOff x="6794480" y="0"/>
            <a:chExt cx="2349762" cy="2349762"/>
          </a:xfrm>
        </p:grpSpPr>
        <p:pic>
          <p:nvPicPr>
            <p:cNvPr id="11" name="Afbeelding 10" descr="Naamloos-3_Tekengebied 1.png">
              <a:extLst>
                <a:ext uri="{FF2B5EF4-FFF2-40B4-BE49-F238E27FC236}">
                  <a16:creationId xmlns:a16="http://schemas.microsoft.com/office/drawing/2014/main" id="{0A5EA9AD-ACB1-4A68-BBB4-0FC8EEDE79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480" y="0"/>
              <a:ext cx="2349762" cy="2349762"/>
            </a:xfrm>
            <a:prstGeom prst="rect">
              <a:avLst/>
            </a:prstGeom>
          </p:spPr>
        </p:pic>
        <p:pic>
          <p:nvPicPr>
            <p:cNvPr id="13" name="Afbeelding 12" descr="Wissing_logoRGB.eps">
              <a:extLst>
                <a:ext uri="{FF2B5EF4-FFF2-40B4-BE49-F238E27FC236}">
                  <a16:creationId xmlns:a16="http://schemas.microsoft.com/office/drawing/2014/main" id="{7F8E13AD-5BAA-483D-916B-CE96001FB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366" y="439648"/>
              <a:ext cx="1017583" cy="647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09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7712" y="3186781"/>
            <a:ext cx="3361344" cy="2105000"/>
          </a:xfrm>
        </p:spPr>
        <p:txBody>
          <a:bodyPr/>
          <a:lstStyle/>
          <a:p>
            <a:endParaRPr lang="nl-NL" dirty="0"/>
          </a:p>
          <a:p>
            <a:r>
              <a:rPr lang="en-US" b="1" dirty="0"/>
              <a:t>Groen</a:t>
            </a:r>
          </a:p>
          <a:p>
            <a:r>
              <a:rPr lang="nl-NL" dirty="0"/>
              <a:t>Klankbordgroep en Kader: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Groene buffer met bomen langs watergangen behouden.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Aanpassen/inpassen bomen/beplating Van Alkemadelaan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686654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- Groen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3479CA-FF75-4593-AA8D-DD7C5188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5" t="7421" r="12984" b="2157"/>
          <a:stretch/>
        </p:blipFill>
        <p:spPr>
          <a:xfrm>
            <a:off x="381600" y="741315"/>
            <a:ext cx="4527090" cy="38733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B96ACFF-2253-4152-84B5-74839C5EA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23268"/>
          <a:stretch/>
        </p:blipFill>
        <p:spPr>
          <a:xfrm>
            <a:off x="5087712" y="741315"/>
            <a:ext cx="4271962" cy="2696909"/>
          </a:xfrm>
          <a:prstGeom prst="rect">
            <a:avLst/>
          </a:prstGeom>
        </p:spPr>
      </p:pic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F46013AD-BAC8-47BF-8879-1AB96B0E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9889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686654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- Groen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3479CA-FF75-4593-AA8D-DD7C5188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5" t="7421" r="12984" b="2157"/>
          <a:stretch/>
        </p:blipFill>
        <p:spPr>
          <a:xfrm>
            <a:off x="381600" y="741315"/>
            <a:ext cx="4527090" cy="38733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2FC616-42FC-4E93-BA73-835989346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03" r="50000"/>
          <a:stretch/>
        </p:blipFill>
        <p:spPr>
          <a:xfrm>
            <a:off x="4908690" y="1810511"/>
            <a:ext cx="4271963" cy="128626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0EC504-F080-43CE-AF49-F018A3E39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31" r="50000" b="53073"/>
          <a:stretch/>
        </p:blipFill>
        <p:spPr>
          <a:xfrm>
            <a:off x="4908690" y="1204942"/>
            <a:ext cx="4271963" cy="513008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192DA76-E30A-4DFF-9413-ABD181FF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757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7712" y="2362141"/>
            <a:ext cx="3781968" cy="2815964"/>
          </a:xfrm>
        </p:spPr>
        <p:txBody>
          <a:bodyPr/>
          <a:lstStyle/>
          <a:p>
            <a:r>
              <a:rPr lang="en-US" b="1" dirty="0"/>
              <a:t>Auto P&amp;R: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Klankbordgroep: P&amp;R langs Van Alkemadelaan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Kader: P&amp;R langs Knorrenburgerlaan</a:t>
            </a:r>
          </a:p>
          <a:p>
            <a:r>
              <a:rPr lang="en-US" b="1" dirty="0" err="1"/>
              <a:t>Fietsparkeren</a:t>
            </a:r>
            <a:r>
              <a:rPr lang="en-US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Klankbordgroep en Kader: 2 locaties  1x langs Van Alkemadelaan , 1x langs Knorrenburgerlaan</a:t>
            </a:r>
          </a:p>
          <a:p>
            <a:pPr>
              <a:defRPr/>
            </a:pPr>
            <a:r>
              <a:rPr lang="nl-NL" b="1" dirty="0"/>
              <a:t>Voetgangers: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Klankbordgroep: entree Van Alkemadelaan/ Knorrenburgerlaan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Kader: Van Alkemadelaan 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Verkeer en parkeren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3479CA-FF75-4593-AA8D-DD7C5188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5" t="7421" r="12984" b="2157"/>
          <a:stretch/>
        </p:blipFill>
        <p:spPr>
          <a:xfrm>
            <a:off x="381600" y="741315"/>
            <a:ext cx="4527090" cy="387335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0CB749F-B6F3-43CF-9256-2CBFF7F72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57" b="67745"/>
          <a:stretch/>
        </p:blipFill>
        <p:spPr>
          <a:xfrm>
            <a:off x="4972790" y="1231546"/>
            <a:ext cx="3256244" cy="113059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B82F11F-CEA8-49F1-90B4-2DE02C36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304" r="59338" b="22525"/>
          <a:stretch/>
        </p:blipFill>
        <p:spPr>
          <a:xfrm>
            <a:off x="5032848" y="739520"/>
            <a:ext cx="2362581" cy="4967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D0855A-AC15-4952-A115-EFF0D43B2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906" b="82932"/>
          <a:stretch/>
        </p:blipFill>
        <p:spPr>
          <a:xfrm>
            <a:off x="6506884" y="646658"/>
            <a:ext cx="2571179" cy="5998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1809AF8-6110-4A57-8716-E06F80593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" t="78493" r="69829" b="5978"/>
          <a:stretch/>
        </p:blipFill>
        <p:spPr>
          <a:xfrm>
            <a:off x="7073807" y="1885402"/>
            <a:ext cx="1688593" cy="54432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A44099C-3399-4468-8668-B5AABF559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56" t="78493" r="16664" b="4702"/>
          <a:stretch/>
        </p:blipFill>
        <p:spPr>
          <a:xfrm>
            <a:off x="6790027" y="1314127"/>
            <a:ext cx="2288036" cy="589058"/>
          </a:xfrm>
          <a:prstGeom prst="rect">
            <a:avLst/>
          </a:prstGeom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75CAEA24-E211-44F4-949F-8D493896F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927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Verkeer en parkeren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E8A2BA5-0670-4ACD-A296-0B4E9B21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0DB3FC12-3EB9-4ED7-96C2-9C8E636C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95F9088-BF29-4C55-A7E6-06515102839E}"/>
              </a:ext>
            </a:extLst>
          </p:cNvPr>
          <p:cNvSpPr>
            <a:spLocks noGrp="1"/>
          </p:cNvSpPr>
          <p:nvPr/>
        </p:nvSpPr>
        <p:spPr>
          <a:xfrm>
            <a:off x="381600" y="458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 parkeren (Park + </a:t>
            </a:r>
            <a:r>
              <a:rPr lang="nl-NL" sz="2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Ride</a:t>
            </a:r>
            <a:r>
              <a:rPr lang="nl-NL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Knorrenburgerlaan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8A05B13-5B83-4F16-A025-DAE0E28BD7E4}"/>
              </a:ext>
            </a:extLst>
          </p:cNvPr>
          <p:cNvSpPr>
            <a:spLocks noGrp="1"/>
          </p:cNvSpPr>
          <p:nvPr/>
        </p:nvSpPr>
        <p:spPr>
          <a:xfrm>
            <a:off x="381600" y="1655442"/>
            <a:ext cx="8491728" cy="287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Verkeerskundig afwegingskader </a:t>
            </a:r>
          </a:p>
          <a:p>
            <a:pPr lvl="1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Leidend uitgangspunt is de verkeersveiligheid. </a:t>
            </a:r>
          </a:p>
          <a:p>
            <a:pPr lvl="1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Daarnaast speelt de bereikbaarheid en verkeersafwikkeling (doorstroming) een belangrijke rol.</a:t>
            </a:r>
          </a:p>
          <a:p>
            <a:pPr lvl="1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Aantal verkeerskundige conflictpunten tot minimum beperken. Verkeersstromen zoveel mogelijk aansluiten op de bestaande wegenstructuur en via bestaande structuur leiden, zodat er geen nieuwe conflictpunten worden toegevoegd. </a:t>
            </a:r>
          </a:p>
          <a:p>
            <a:endParaRPr lang="nl-NL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Verkeerskundige conflictpunten: </a:t>
            </a:r>
          </a:p>
          <a:p>
            <a:pPr lvl="1"/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(kruis)punten waar verschillende verkeersstromen elkaar kruisen. Met name op drukke kruispunten zijn conflicten de oorzaak van een verslechtering van de verkeersafwikkeling en een hogere mate van verkeersonveiligheid. </a:t>
            </a: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08289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1055" y="660228"/>
            <a:ext cx="3361344" cy="4915000"/>
          </a:xfrm>
        </p:spPr>
        <p:txBody>
          <a:bodyPr/>
          <a:lstStyle/>
          <a:p>
            <a:r>
              <a:rPr lang="en-US" b="1" dirty="0"/>
              <a:t>Auto: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Via </a:t>
            </a:r>
            <a:r>
              <a:rPr lang="en-US" dirty="0" err="1"/>
              <a:t>Knorrenburgerlaan</a:t>
            </a:r>
            <a:r>
              <a:rPr lang="en-US" dirty="0"/>
              <a:t>,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aansluiting</a:t>
            </a:r>
            <a:r>
              <a:rPr lang="en-US" dirty="0"/>
              <a:t> Van </a:t>
            </a:r>
            <a:r>
              <a:rPr lang="en-US" dirty="0" err="1"/>
              <a:t>Alkemadelaan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P&amp;R </a:t>
            </a:r>
            <a:r>
              <a:rPr lang="en-US" dirty="0" err="1"/>
              <a:t>visgraat</a:t>
            </a:r>
            <a:r>
              <a:rPr lang="en-US" dirty="0"/>
              <a:t>, </a:t>
            </a:r>
            <a:r>
              <a:rPr lang="en-US" dirty="0" err="1"/>
              <a:t>éénrichting</a:t>
            </a:r>
            <a:r>
              <a:rPr lang="en-US" dirty="0"/>
              <a:t> met </a:t>
            </a:r>
            <a:r>
              <a:rPr lang="en-US" dirty="0" err="1"/>
              <a:t>één</a:t>
            </a:r>
            <a:r>
              <a:rPr lang="en-US" dirty="0"/>
              <a:t> in-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uitgang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P- </a:t>
            </a:r>
            <a:r>
              <a:rPr lang="en-US" dirty="0" err="1"/>
              <a:t>verbod</a:t>
            </a:r>
            <a:r>
              <a:rPr lang="en-US" dirty="0"/>
              <a:t> op </a:t>
            </a:r>
            <a:r>
              <a:rPr lang="en-US" dirty="0" err="1"/>
              <a:t>straat</a:t>
            </a:r>
            <a:r>
              <a:rPr lang="en-US" dirty="0"/>
              <a:t> </a:t>
            </a:r>
            <a:r>
              <a:rPr lang="en-US" dirty="0" err="1"/>
              <a:t>Knorrenburgerlaan</a:t>
            </a:r>
            <a:endParaRPr lang="en-US" dirty="0"/>
          </a:p>
          <a:p>
            <a:endParaRPr lang="en-US" b="1" dirty="0"/>
          </a:p>
          <a:p>
            <a:r>
              <a:rPr lang="en-US" b="1" dirty="0" err="1"/>
              <a:t>Fietsparkeren</a:t>
            </a:r>
            <a:r>
              <a:rPr lang="en-US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</a:t>
            </a:r>
            <a:r>
              <a:rPr lang="en-US" dirty="0" err="1"/>
              <a:t>locaties</a:t>
            </a:r>
            <a:r>
              <a:rPr lang="en-US" dirty="0"/>
              <a:t> </a:t>
            </a:r>
            <a:r>
              <a:rPr lang="en-US" dirty="0" err="1"/>
              <a:t>concentratie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Van </a:t>
            </a:r>
            <a:r>
              <a:rPr lang="en-US" dirty="0" err="1"/>
              <a:t>Alkemadelaan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Fietsverkeer</a:t>
            </a:r>
            <a:r>
              <a:rPr lang="en-US" dirty="0"/>
              <a:t> </a:t>
            </a:r>
            <a:r>
              <a:rPr lang="en-US" dirty="0" err="1"/>
              <a:t>Kinderburg</a:t>
            </a:r>
            <a:r>
              <a:rPr lang="en-US" dirty="0"/>
              <a:t> Rank </a:t>
            </a:r>
            <a:r>
              <a:rPr lang="en-US" dirty="0" err="1"/>
              <a:t>gescheiden</a:t>
            </a:r>
            <a:r>
              <a:rPr lang="en-US" dirty="0"/>
              <a:t> van </a:t>
            </a:r>
            <a:r>
              <a:rPr lang="en-US" dirty="0" err="1"/>
              <a:t>autoverkeer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Fietsverkeer</a:t>
            </a:r>
            <a:r>
              <a:rPr lang="en-US" dirty="0"/>
              <a:t> </a:t>
            </a:r>
            <a:r>
              <a:rPr lang="en-US" dirty="0" err="1"/>
              <a:t>Rijnland</a:t>
            </a:r>
            <a:r>
              <a:rPr lang="en-US" dirty="0"/>
              <a:t> 1x </a:t>
            </a:r>
            <a:r>
              <a:rPr lang="en-US" dirty="0" err="1"/>
              <a:t>Kruising</a:t>
            </a:r>
            <a:r>
              <a:rPr lang="en-US" dirty="0"/>
              <a:t> </a:t>
            </a:r>
            <a:r>
              <a:rPr lang="en-US" dirty="0" err="1"/>
              <a:t>autoverkeer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Uitwisselingsstrook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op-</a:t>
            </a:r>
            <a:r>
              <a:rPr lang="en-US" dirty="0" err="1"/>
              <a:t>afstappen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wachtende</a:t>
            </a:r>
            <a:r>
              <a:rPr lang="en-US" dirty="0"/>
              <a:t> </a:t>
            </a:r>
            <a:r>
              <a:rPr lang="en-US" dirty="0" err="1"/>
              <a:t>ouders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Centrale </a:t>
            </a:r>
            <a:r>
              <a:rPr lang="en-US" dirty="0" err="1"/>
              <a:t>oversteek</a:t>
            </a:r>
            <a:r>
              <a:rPr lang="en-US" dirty="0"/>
              <a:t> Van </a:t>
            </a:r>
            <a:r>
              <a:rPr lang="en-US" dirty="0" err="1"/>
              <a:t>Alkemadelaan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Voetgangers</a:t>
            </a:r>
            <a:r>
              <a:rPr lang="en-US" b="1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Centrale </a:t>
            </a:r>
            <a:r>
              <a:rPr lang="en-US" dirty="0" err="1"/>
              <a:t>oversteek</a:t>
            </a:r>
            <a:r>
              <a:rPr lang="en-US" dirty="0"/>
              <a:t> Van </a:t>
            </a:r>
            <a:r>
              <a:rPr lang="en-US" dirty="0" err="1"/>
              <a:t>Alkemadelaan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Verkeer en parkeren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86118D-0608-4C8F-B70B-FBCFB0E82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7" t="10282" r="11395" b="3207"/>
          <a:stretch/>
        </p:blipFill>
        <p:spPr>
          <a:xfrm>
            <a:off x="381601" y="665186"/>
            <a:ext cx="4897536" cy="3919837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0D281D5-FB7A-40AF-81FB-179ECABD5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E11E2EB6-9696-4B85-BE4F-19162E215943}"/>
              </a:ext>
            </a:extLst>
          </p:cNvPr>
          <p:cNvSpPr txBox="1">
            <a:spLocks/>
          </p:cNvSpPr>
          <p:nvPr/>
        </p:nvSpPr>
        <p:spPr>
          <a:xfrm rot="2668319">
            <a:off x="2105960" y="2996252"/>
            <a:ext cx="479078" cy="27680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P&amp;R</a:t>
            </a:r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45924D3B-A191-4249-9F65-47629C7CDE04}"/>
              </a:ext>
            </a:extLst>
          </p:cNvPr>
          <p:cNvSpPr txBox="1">
            <a:spLocks/>
          </p:cNvSpPr>
          <p:nvPr/>
        </p:nvSpPr>
        <p:spPr>
          <a:xfrm rot="2668319">
            <a:off x="1673231" y="2286854"/>
            <a:ext cx="479078" cy="27680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F</a:t>
            </a:r>
            <a:endParaRPr lang="nl-N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A9004004-9F2C-490A-AC69-D462B413DC6D}"/>
              </a:ext>
            </a:extLst>
          </p:cNvPr>
          <p:cNvSpPr txBox="1">
            <a:spLocks/>
          </p:cNvSpPr>
          <p:nvPr/>
        </p:nvSpPr>
        <p:spPr>
          <a:xfrm rot="2668319">
            <a:off x="3508863" y="2553428"/>
            <a:ext cx="479078" cy="276807"/>
          </a:xfrm>
          <a:prstGeom prst="rect">
            <a:avLst/>
          </a:prstGeom>
        </p:spPr>
        <p:txBody>
          <a:bodyPr vert="horz" wrap="square" lIns="0" tIns="45720" rIns="91440" bIns="45720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F</a:t>
            </a:r>
            <a:endParaRPr lang="nl-NL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31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46995" y="553313"/>
            <a:ext cx="3361344" cy="513795"/>
          </a:xfrm>
        </p:spPr>
        <p:txBody>
          <a:bodyPr/>
          <a:lstStyle/>
          <a:p>
            <a:endParaRPr lang="nl-NL" dirty="0"/>
          </a:p>
          <a:p>
            <a:r>
              <a:rPr lang="en-US" dirty="0"/>
              <a:t>Park &amp; Ride </a:t>
            </a:r>
            <a:r>
              <a:rPr lang="en-US" dirty="0" err="1"/>
              <a:t>langs</a:t>
            </a:r>
            <a:r>
              <a:rPr lang="en-US" dirty="0"/>
              <a:t> </a:t>
            </a:r>
            <a:r>
              <a:rPr lang="en-US" dirty="0" err="1"/>
              <a:t>parkeren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Verkeer en parkeren 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B9F5BC7F-B7D2-4B9B-87A8-B16DE60F4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5" b="6110"/>
          <a:stretch/>
        </p:blipFill>
        <p:spPr>
          <a:xfrm rot="16200000">
            <a:off x="5729561" y="1681970"/>
            <a:ext cx="3619497" cy="269976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67676AA-4AED-4223-B617-BBD7EE668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" r="8143"/>
          <a:stretch/>
        </p:blipFill>
        <p:spPr>
          <a:xfrm>
            <a:off x="3246069" y="1093502"/>
            <a:ext cx="2699763" cy="361949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6350003-65F8-41F8-AF6A-9C151B194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7" r="13078"/>
          <a:stretch/>
        </p:blipFill>
        <p:spPr>
          <a:xfrm>
            <a:off x="451103" y="1056926"/>
            <a:ext cx="2602993" cy="3619498"/>
          </a:xfrm>
          <a:prstGeom prst="rect">
            <a:avLst/>
          </a:prstGeom>
        </p:spPr>
      </p:pic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C7CD5038-C203-4C49-9EDA-AEBDDC412F76}"/>
              </a:ext>
            </a:extLst>
          </p:cNvPr>
          <p:cNvSpPr txBox="1">
            <a:spLocks/>
          </p:cNvSpPr>
          <p:nvPr/>
        </p:nvSpPr>
        <p:spPr>
          <a:xfrm>
            <a:off x="3513283" y="579404"/>
            <a:ext cx="3361344" cy="513795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r>
              <a:rPr lang="en-US" dirty="0"/>
              <a:t>Park &amp; Ride </a:t>
            </a:r>
            <a:r>
              <a:rPr lang="en-US" dirty="0" err="1"/>
              <a:t>haaks</a:t>
            </a:r>
            <a:r>
              <a:rPr lang="en-US" dirty="0"/>
              <a:t> </a:t>
            </a:r>
            <a:r>
              <a:rPr lang="en-US" dirty="0" err="1"/>
              <a:t>parkeren</a:t>
            </a:r>
            <a:endParaRPr lang="nl-NL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A130C53-7769-4FC0-AA26-6B596937CA7E}"/>
              </a:ext>
            </a:extLst>
          </p:cNvPr>
          <p:cNvSpPr txBox="1">
            <a:spLocks/>
          </p:cNvSpPr>
          <p:nvPr/>
        </p:nvSpPr>
        <p:spPr>
          <a:xfrm>
            <a:off x="6452900" y="616449"/>
            <a:ext cx="3361344" cy="513795"/>
          </a:xfrm>
          <a:prstGeom prst="rect">
            <a:avLst/>
          </a:prstGeom>
        </p:spPr>
        <p:txBody>
          <a:bodyPr vert="horz" lIns="0" tIns="45720" rIns="91440" bIns="45720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-BoldMT"/>
                <a:ea typeface="+mn-ea"/>
                <a:cs typeface="Arial-BoldM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r>
              <a:rPr lang="en-US" dirty="0"/>
              <a:t>Park &amp; Ride </a:t>
            </a:r>
            <a:r>
              <a:rPr lang="en-US" dirty="0" err="1"/>
              <a:t>visgraat</a:t>
            </a:r>
            <a:r>
              <a:rPr lang="en-US" dirty="0"/>
              <a:t> </a:t>
            </a:r>
            <a:r>
              <a:rPr lang="en-US" dirty="0" err="1"/>
              <a:t>parkeren</a:t>
            </a:r>
            <a:endParaRPr lang="nl-NL" dirty="0"/>
          </a:p>
        </p:txBody>
      </p:sp>
      <p:sp>
        <p:nvSpPr>
          <p:cNvPr id="26" name="Tijdelijke aanduiding voor dianummer 25">
            <a:extLst>
              <a:ext uri="{FF2B5EF4-FFF2-40B4-BE49-F238E27FC236}">
                <a16:creationId xmlns:a16="http://schemas.microsoft.com/office/drawing/2014/main" id="{60CBF51C-02A7-4035-889B-697F036E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4216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Verkeer en parkeren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E8A2BA5-0670-4ACD-A296-0B4E9B21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0DB3FC12-3EB9-4ED7-96C2-9C8E636C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8A05B13-5B83-4F16-A025-DAE0E28BD7E4}"/>
              </a:ext>
            </a:extLst>
          </p:cNvPr>
          <p:cNvSpPr>
            <a:spLocks noGrp="1"/>
          </p:cNvSpPr>
          <p:nvPr/>
        </p:nvSpPr>
        <p:spPr>
          <a:xfrm>
            <a:off x="4190628" y="1379205"/>
            <a:ext cx="4894236" cy="287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Meest verkeersveilige variant</a:t>
            </a: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Geen nieuwe conflictpunten </a:t>
            </a: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Afwikkeling verkeer via bestaande structuren</a:t>
            </a: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Verkeerstromen op één punt gebundeld en afgewikkeld</a:t>
            </a: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Situatie blijft overzichtelijk en zodoende veiliger dan variant met meerdere conflictpunten </a:t>
            </a: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Extra parkeergelegenheid vanuit alle kanten goed bereikbaar</a:t>
            </a: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Verwachte verkeerstoename doet geen afbreuk aan bereikbaarheid en verkeersveiligheid van de weg(en) </a:t>
            </a:r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6DC9A10-E241-434F-9230-E92F826F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7" t="10282" r="11395" b="3207"/>
          <a:stretch/>
        </p:blipFill>
        <p:spPr>
          <a:xfrm>
            <a:off x="381600" y="1367506"/>
            <a:ext cx="3644300" cy="2916786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65623FD5-9EBB-4183-9EFD-431E5197F9CD}"/>
              </a:ext>
            </a:extLst>
          </p:cNvPr>
          <p:cNvSpPr>
            <a:spLocks noGrp="1"/>
          </p:cNvSpPr>
          <p:nvPr/>
        </p:nvSpPr>
        <p:spPr>
          <a:xfrm>
            <a:off x="381600" y="791415"/>
            <a:ext cx="6012850" cy="45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Voorkeur P&amp;R Knorrenburgerlaan</a:t>
            </a:r>
          </a:p>
        </p:txBody>
      </p:sp>
    </p:spTree>
    <p:extLst>
      <p:ext uri="{BB962C8B-B14F-4D97-AF65-F5344CB8AC3E}">
        <p14:creationId xmlns:p14="http://schemas.microsoft.com/office/powerpoint/2010/main" val="382799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Verkeer en parkeren 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E8A2BA5-0670-4ACD-A296-0B4E9B21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0DB3FC12-3EB9-4ED7-96C2-9C8E636C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95F9088-BF29-4C55-A7E6-06515102839E}"/>
              </a:ext>
            </a:extLst>
          </p:cNvPr>
          <p:cNvSpPr>
            <a:spLocks noGrp="1"/>
          </p:cNvSpPr>
          <p:nvPr/>
        </p:nvSpPr>
        <p:spPr>
          <a:xfrm>
            <a:off x="330800" y="4588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800" dirty="0">
                <a:ea typeface="+mn-ea"/>
                <a:cs typeface="+mn-cs"/>
              </a:rPr>
              <a:t>Waarom geen parkeren Van Alkemadelaan?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C8A05B13-5B83-4F16-A025-DAE0E28BD7E4}"/>
              </a:ext>
            </a:extLst>
          </p:cNvPr>
          <p:cNvSpPr>
            <a:spLocks noGrp="1"/>
          </p:cNvSpPr>
          <p:nvPr/>
        </p:nvSpPr>
        <p:spPr>
          <a:xfrm>
            <a:off x="4051300" y="1295400"/>
            <a:ext cx="4822028" cy="3005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>
              <a:latin typeface="+mj-lt"/>
            </a:endParaRPr>
          </a:p>
          <a:p>
            <a:pPr marL="0" indent="0">
              <a:buNone/>
            </a:pP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Parkeeroplossing langs Van Alkemadelaan zorgt voor extra conflictpunten. </a:t>
            </a:r>
          </a:p>
          <a:p>
            <a:pPr marL="228600" lvl="1">
              <a:spcBef>
                <a:spcPts val="1000"/>
              </a:spcBef>
            </a:pP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Gemotoriseerd verkeer (auto’s) kruist langzaam verkeer (fietsers en voetgangers) bij inrit parkeerplaats</a:t>
            </a:r>
          </a:p>
          <a:p>
            <a:pPr marL="228600" lvl="1">
              <a:spcBef>
                <a:spcPts val="1000"/>
              </a:spcBef>
            </a:pP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Parkeerplaats vanuit zuidwestelijke richting niet goed bereikbaar, leidt tot keerbewegingen op de weg</a:t>
            </a:r>
          </a:p>
          <a:p>
            <a:pPr marL="228600" lvl="2">
              <a:spcBef>
                <a:spcPts val="1000"/>
              </a:spcBef>
            </a:pPr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Allebei zoveel mogelijk voorkomen in kader van verkeersveiligheid, bereikbaarheid en verkeersafwikkeling (doorstroming)   </a:t>
            </a:r>
          </a:p>
          <a:p>
            <a:endParaRPr lang="nl-NL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100" dirty="0">
                <a:latin typeface="Arial" panose="020B0604020202020204" pitchFamily="34" charset="0"/>
                <a:cs typeface="Arial" panose="020B0604020202020204" pitchFamily="34" charset="0"/>
              </a:rPr>
              <a:t>Van Alkemadelaan belangrijke fietsroute schoolkinderen en ontsluiting van de wijk, hier geen extra conflictpunten creëren </a:t>
            </a:r>
          </a:p>
          <a:p>
            <a:pPr marL="0" indent="0">
              <a:buNone/>
            </a:pPr>
            <a:endParaRPr lang="nl-NL" sz="1100" dirty="0">
              <a:latin typeface="+mj-l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80E7E4-16B9-49D3-A35D-65A2A01AD7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4277" y="1537650"/>
            <a:ext cx="3569652" cy="26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5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72790" y="813757"/>
            <a:ext cx="3781968" cy="3797771"/>
          </a:xfrm>
        </p:spPr>
        <p:txBody>
          <a:bodyPr/>
          <a:lstStyle/>
          <a:p>
            <a:r>
              <a:rPr lang="en-US" b="1" dirty="0"/>
              <a:t>Groen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Groene bufferzone minimaal 10 meter</a:t>
            </a:r>
          </a:p>
          <a:p>
            <a:pPr>
              <a:defRPr/>
            </a:pPr>
            <a:endParaRPr lang="nl-NL" b="1" dirty="0"/>
          </a:p>
          <a:p>
            <a:pPr>
              <a:defRPr/>
            </a:pPr>
            <a:r>
              <a:rPr lang="nl-NL" b="1" dirty="0"/>
              <a:t>Park &amp; </a:t>
            </a:r>
            <a:r>
              <a:rPr lang="nl-NL" b="1" dirty="0" err="1"/>
              <a:t>Ride</a:t>
            </a:r>
            <a:r>
              <a:rPr lang="nl-NL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Visgraat parkeren Knorrenburgerlaan minimaal 16,2 meter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b="1" dirty="0"/>
          </a:p>
          <a:p>
            <a:r>
              <a:rPr lang="en-US" b="1" dirty="0" err="1"/>
              <a:t>Fietsparkeren</a:t>
            </a:r>
            <a:r>
              <a:rPr lang="en-US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Afstand t.o.v. fiets parkeren minimaal 5 meter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 algn="ctr">
              <a:defRPr/>
            </a:pPr>
            <a:r>
              <a:rPr lang="nl-NL" b="1" u="sng" dirty="0"/>
              <a:t>Bebouwingscontour = zone schoolgebouw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Gebouw en plein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750B4B7-28CC-4351-9BEB-76C7DDDFD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11748" r="2520" b="2883"/>
          <a:stretch/>
        </p:blipFill>
        <p:spPr>
          <a:xfrm>
            <a:off x="274319" y="719979"/>
            <a:ext cx="4516055" cy="3595989"/>
          </a:xfrm>
          <a:prstGeom prst="rect">
            <a:avLst/>
          </a:prstGeom>
        </p:spPr>
      </p:pic>
      <p:sp>
        <p:nvSpPr>
          <p:cNvPr id="11" name="Pijl: omlaag 10">
            <a:extLst>
              <a:ext uri="{FF2B5EF4-FFF2-40B4-BE49-F238E27FC236}">
                <a16:creationId xmlns:a16="http://schemas.microsoft.com/office/drawing/2014/main" id="{EB901174-1831-4E86-AD90-6B92EA085223}"/>
              </a:ext>
            </a:extLst>
          </p:cNvPr>
          <p:cNvSpPr/>
          <p:nvPr/>
        </p:nvSpPr>
        <p:spPr>
          <a:xfrm>
            <a:off x="6467856" y="3126950"/>
            <a:ext cx="530352" cy="5242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83B8F832-834D-4114-B383-704DF570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1F38BB26-E6E4-4F25-B779-DA9607D3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7309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1616" y="2740777"/>
            <a:ext cx="3781968" cy="3052952"/>
          </a:xfrm>
        </p:spPr>
        <p:txBody>
          <a:bodyPr/>
          <a:lstStyle/>
          <a:p>
            <a:r>
              <a:rPr lang="en-US" b="1" dirty="0"/>
              <a:t>Zone </a:t>
            </a:r>
            <a:r>
              <a:rPr lang="en-US" b="1" dirty="0" err="1"/>
              <a:t>schoolgebouw</a:t>
            </a:r>
            <a:r>
              <a:rPr lang="en-US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Totaal 2270 (1470+800) m2, maximaal 2 bouwlagen, 2300 m2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Begane grond: 1000 m2  schoolgebouw + 300 m2 KDV. Totaal minimaal 1300 m2</a:t>
            </a:r>
          </a:p>
          <a:p>
            <a:r>
              <a:rPr lang="en-US" b="1" dirty="0" err="1"/>
              <a:t>Plein</a:t>
            </a:r>
            <a:r>
              <a:rPr lang="en-US" b="1" dirty="0"/>
              <a:t>:</a:t>
            </a:r>
          </a:p>
          <a:p>
            <a:pPr>
              <a:defRPr/>
            </a:pPr>
            <a:r>
              <a:rPr lang="nl-NL" dirty="0"/>
              <a:t>Klankbordgroep en Kader: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rondom schoolgebouw, gebouw schermt geluid af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P&amp;R = schoolplein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Hoofdentree schoolgebouw Van Alkemadelaan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 dirty="0"/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Gebouw en plein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3479CA-FF75-4593-AA8D-DD7C5188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5" t="7421" r="12984" b="2157"/>
          <a:stretch/>
        </p:blipFill>
        <p:spPr>
          <a:xfrm>
            <a:off x="381600" y="741315"/>
            <a:ext cx="4527090" cy="38733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CAACDA3-B0B7-4FFE-877C-235A351FC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94" r="50499" b="68364"/>
          <a:stretch/>
        </p:blipFill>
        <p:spPr>
          <a:xfrm>
            <a:off x="4917925" y="687271"/>
            <a:ext cx="4229291" cy="51816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C24450C-52E8-46D5-B742-B6D89D1E0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76" r="50499" b="6502"/>
          <a:stretch/>
        </p:blipFill>
        <p:spPr>
          <a:xfrm>
            <a:off x="4917926" y="1168855"/>
            <a:ext cx="4229291" cy="1613995"/>
          </a:xfrm>
          <a:prstGeom prst="rect">
            <a:avLst/>
          </a:prstGeom>
        </p:spPr>
      </p:pic>
      <p:sp>
        <p:nvSpPr>
          <p:cNvPr id="47" name="Tijdelijke aanduiding voor voettekst 2">
            <a:extLst>
              <a:ext uri="{FF2B5EF4-FFF2-40B4-BE49-F238E27FC236}">
                <a16:creationId xmlns:a16="http://schemas.microsoft.com/office/drawing/2014/main" id="{2D0B42FA-7C20-4A8E-B1B8-5B174EE5DD08}"/>
              </a:ext>
            </a:extLst>
          </p:cNvPr>
          <p:cNvSpPr txBox="1">
            <a:spLocks/>
          </p:cNvSpPr>
          <p:nvPr/>
        </p:nvSpPr>
        <p:spPr>
          <a:xfrm>
            <a:off x="1075953" y="469635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_Nieuwbouw schoolgebouw Kinderburg Rank</a:t>
            </a:r>
          </a:p>
        </p:txBody>
      </p:sp>
      <p:sp>
        <p:nvSpPr>
          <p:cNvPr id="49" name="Tijdelijke aanduiding voor dianummer 48">
            <a:extLst>
              <a:ext uri="{FF2B5EF4-FFF2-40B4-BE49-F238E27FC236}">
                <a16:creationId xmlns:a16="http://schemas.microsoft.com/office/drawing/2014/main" id="{009E9E01-6B48-46B6-B14D-8646D8DE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721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56722" y="1622223"/>
            <a:ext cx="8163428" cy="164352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</a:rPr>
              <a:t>Welkom en introductie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</a:rPr>
              <a:t>Terugkoppeling bewonersavond 25 juni 2019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dirty="0"/>
              <a:t>Stedenbouwkundig kader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</a:rPr>
              <a:t>Denkrichting beeldkwaliteit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659173" y="676458"/>
            <a:ext cx="3275013" cy="378565"/>
          </a:xfrm>
        </p:spPr>
        <p:txBody>
          <a:bodyPr/>
          <a:lstStyle/>
          <a:p>
            <a:r>
              <a:rPr lang="nl-NL" sz="2400" dirty="0"/>
              <a:t>Programma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51A9C5D5-D5DB-4719-8629-58E1638B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1606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Denkrichting Beeldkwaliteit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FEEA50-50DA-4417-A663-C498EB84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59" y="703308"/>
            <a:ext cx="3015865" cy="17784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94FC9B1-AE43-4CEF-993C-9842DC56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92" y="717078"/>
            <a:ext cx="3012484" cy="15552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9F34C1A-11FF-4BB0-9C07-8521A8C47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541" y="2844879"/>
            <a:ext cx="3012483" cy="176150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F0D9E6E-21EC-4994-A527-5E813662F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10" y="2841497"/>
            <a:ext cx="3015866" cy="1764890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CAC3635-2F9E-437F-A227-FDF83171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8207" y="943534"/>
            <a:ext cx="2193693" cy="3459217"/>
          </a:xfrm>
        </p:spPr>
        <p:txBody>
          <a:bodyPr/>
          <a:lstStyle/>
          <a:p>
            <a:r>
              <a:rPr lang="nl-NL" dirty="0"/>
              <a:t>Binnen de zone schoolgebouw uit het stedenbouwkundig kader heeft de architect de vrijheid om een gebouw te ontwerpen.</a:t>
            </a:r>
          </a:p>
          <a:p>
            <a:endParaRPr lang="nl-NL" dirty="0"/>
          </a:p>
          <a:p>
            <a:r>
              <a:rPr lang="nl-NL" dirty="0"/>
              <a:t>3 voorbeeld invullingen Schoolgebouw</a:t>
            </a:r>
          </a:p>
          <a:p>
            <a:endParaRPr lang="nl-NL" dirty="0"/>
          </a:p>
          <a:p>
            <a:endParaRPr lang="nl-NL" dirty="0"/>
          </a:p>
          <a:p>
            <a:r>
              <a:rPr lang="nl-NL" b="1" dirty="0"/>
              <a:t>Massaopbouw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Waar komt 1 en 2 lagen?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Plat dak of kap?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Overbouwing</a:t>
            </a:r>
            <a:r>
              <a:rPr lang="nl-NL" dirty="0"/>
              <a:t>?</a:t>
            </a:r>
          </a:p>
          <a:p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AD02D85A-F78E-41CA-9850-89D9755F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21" name="Tijdelijke aanduiding voor dianummer 20">
            <a:extLst>
              <a:ext uri="{FF2B5EF4-FFF2-40B4-BE49-F238E27FC236}">
                <a16:creationId xmlns:a16="http://schemas.microsoft.com/office/drawing/2014/main" id="{AE02BD3D-ED60-4FC5-855D-A5AF8BDE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03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Denkrichting Beeldkwaliteit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CAC3635-2F9E-437F-A227-FDF83171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8207" y="943534"/>
            <a:ext cx="2193693" cy="2849819"/>
          </a:xfrm>
        </p:spPr>
        <p:txBody>
          <a:bodyPr/>
          <a:lstStyle/>
          <a:p>
            <a:r>
              <a:rPr lang="nl-NL" b="1" dirty="0"/>
              <a:t>Kleurgebruik en materialisatie</a:t>
            </a:r>
          </a:p>
          <a:p>
            <a:endParaRPr lang="nl-NL" dirty="0"/>
          </a:p>
          <a:p>
            <a:r>
              <a:rPr lang="nl-NL" dirty="0"/>
              <a:t>3 voorbeeld invullingen Schoolgebouw</a:t>
            </a:r>
          </a:p>
          <a:p>
            <a:endParaRPr lang="nl-NL" dirty="0"/>
          </a:p>
          <a:p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Baksteen donker?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Baksteen licht?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Begroeid?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Hout?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b="1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382659-9A96-4F0C-B250-84844B1CD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1" y="639530"/>
            <a:ext cx="4692050" cy="4030437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9C277DC-9E8D-446A-A60C-682225DE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1A79CFF-E66D-45FF-827F-AC875E51E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63959" y="1137277"/>
            <a:ext cx="1230489" cy="6921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F4AEE5D-70FA-483C-B1B9-3A7FE4191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49" y="1993899"/>
            <a:ext cx="1207910" cy="67944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F0AD5DE-F40D-461B-ABE6-F294FE8DD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538" y="2837820"/>
            <a:ext cx="1207910" cy="67945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C75C93D-259B-4EA2-A46A-4BC2D3CEB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538" y="3681741"/>
            <a:ext cx="1207911" cy="679450"/>
          </a:xfrm>
          <a:prstGeom prst="rect">
            <a:avLst/>
          </a:prstGeom>
        </p:spPr>
      </p:pic>
      <p:sp>
        <p:nvSpPr>
          <p:cNvPr id="21" name="Tijdelijke aanduiding voor dianummer 20">
            <a:extLst>
              <a:ext uri="{FF2B5EF4-FFF2-40B4-BE49-F238E27FC236}">
                <a16:creationId xmlns:a16="http://schemas.microsoft.com/office/drawing/2014/main" id="{7BA35CF6-1C53-4680-A7A8-B451D48A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6141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Denkrichting Beeldkwaliteit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FEEA50-50DA-4417-A663-C498EB84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3" y="750978"/>
            <a:ext cx="6086921" cy="3589373"/>
          </a:xfrm>
          <a:prstGeom prst="rect">
            <a:avLst/>
          </a:prstGeom>
        </p:spPr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CAC3635-2F9E-437F-A227-FDF83171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8207" y="943534"/>
            <a:ext cx="2686421" cy="1102353"/>
          </a:xfrm>
        </p:spPr>
        <p:txBody>
          <a:bodyPr/>
          <a:lstStyle/>
          <a:p>
            <a:endParaRPr lang="nl-NL" dirty="0"/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B0FCBD08-267F-4276-B8C1-296CDF4CC4C3}"/>
              </a:ext>
            </a:extLst>
          </p:cNvPr>
          <p:cNvGrpSpPr/>
          <p:nvPr/>
        </p:nvGrpSpPr>
        <p:grpSpPr>
          <a:xfrm>
            <a:off x="2773484" y="1299305"/>
            <a:ext cx="1906286" cy="1830130"/>
            <a:chOff x="2773484" y="1299305"/>
            <a:chExt cx="1906286" cy="1830130"/>
          </a:xfrm>
        </p:grpSpPr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1DAC6B2C-75E2-4E80-A868-357B27DE5D9D}"/>
                </a:ext>
              </a:extLst>
            </p:cNvPr>
            <p:cNvCxnSpPr>
              <a:cxnSpLocks/>
            </p:cNvCxnSpPr>
            <p:nvPr/>
          </p:nvCxnSpPr>
          <p:spPr>
            <a:xfrm>
              <a:off x="2820695" y="2318541"/>
              <a:ext cx="769681" cy="81089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4948A400-F0B5-47E8-BD4F-7C0807AD05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0652" y="2099260"/>
              <a:ext cx="1062786" cy="1029396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FE097477-782F-4312-8D05-C6B7691D099D}"/>
                </a:ext>
              </a:extLst>
            </p:cNvPr>
            <p:cNvCxnSpPr>
              <a:cxnSpLocks/>
            </p:cNvCxnSpPr>
            <p:nvPr/>
          </p:nvCxnSpPr>
          <p:spPr>
            <a:xfrm rot="275315">
              <a:off x="3917868" y="1394943"/>
              <a:ext cx="761902" cy="68032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B1B5EB0B-90E0-4B26-A33D-3298D2C7000B}"/>
                </a:ext>
              </a:extLst>
            </p:cNvPr>
            <p:cNvCxnSpPr>
              <a:cxnSpLocks/>
            </p:cNvCxnSpPr>
            <p:nvPr/>
          </p:nvCxnSpPr>
          <p:spPr>
            <a:xfrm rot="275315" flipV="1">
              <a:off x="2773484" y="1299305"/>
              <a:ext cx="1174728" cy="60889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31C28209-0C63-435E-A56D-8028D8DDBE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0696" y="2219325"/>
              <a:ext cx="70283" cy="6667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1AA2CA38-4AE9-4924-B80D-A17DED2816BB}"/>
                </a:ext>
              </a:extLst>
            </p:cNvPr>
            <p:cNvCxnSpPr>
              <a:cxnSpLocks/>
            </p:cNvCxnSpPr>
            <p:nvPr/>
          </p:nvCxnSpPr>
          <p:spPr>
            <a:xfrm rot="275315">
              <a:off x="2784066" y="1882389"/>
              <a:ext cx="103062" cy="1004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93879A01-650B-4533-82D2-8CA13EBBF81E}"/>
              </a:ext>
            </a:extLst>
          </p:cNvPr>
          <p:cNvGrpSpPr/>
          <p:nvPr/>
        </p:nvGrpSpPr>
        <p:grpSpPr>
          <a:xfrm>
            <a:off x="2891591" y="1521110"/>
            <a:ext cx="1586979" cy="1431973"/>
            <a:chOff x="2891591" y="1521110"/>
            <a:chExt cx="1586979" cy="1431973"/>
          </a:xfrm>
        </p:grpSpPr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5CABF39F-60A9-471A-938E-53259F0EEF49}"/>
                </a:ext>
              </a:extLst>
            </p:cNvPr>
            <p:cNvCxnSpPr>
              <a:cxnSpLocks/>
            </p:cNvCxnSpPr>
            <p:nvPr/>
          </p:nvCxnSpPr>
          <p:spPr>
            <a:xfrm>
              <a:off x="2925961" y="2187486"/>
              <a:ext cx="690590" cy="7655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BBD5C503-B75B-4B26-B77E-BC067A55E2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634" y="2104651"/>
              <a:ext cx="862936" cy="848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79AE9B9A-E096-4865-B219-1DCC7FFA4CD8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53" y="1524982"/>
              <a:ext cx="557417" cy="5863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2E4D0290-64BC-4E4B-A6AF-FABAC02316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2119" y="1521110"/>
              <a:ext cx="1009714" cy="4761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51401C61-B3AE-42E9-B1EF-F055C20A9C05}"/>
                </a:ext>
              </a:extLst>
            </p:cNvPr>
            <p:cNvCxnSpPr>
              <a:cxnSpLocks/>
            </p:cNvCxnSpPr>
            <p:nvPr/>
          </p:nvCxnSpPr>
          <p:spPr>
            <a:xfrm>
              <a:off x="2891591" y="1995773"/>
              <a:ext cx="109193" cy="1289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B7A28C41-8174-4425-B135-16DA65ACC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197" y="2111286"/>
              <a:ext cx="92587" cy="76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jdelijke aanduiding voor voettekst 57">
            <a:extLst>
              <a:ext uri="{FF2B5EF4-FFF2-40B4-BE49-F238E27FC236}">
                <a16:creationId xmlns:a16="http://schemas.microsoft.com/office/drawing/2014/main" id="{BE5DBFEF-AF1A-425C-8735-5A0C5974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59" name="Tijdelijke aanduiding voor dianummer 58">
            <a:extLst>
              <a:ext uri="{FF2B5EF4-FFF2-40B4-BE49-F238E27FC236}">
                <a16:creationId xmlns:a16="http://schemas.microsoft.com/office/drawing/2014/main" id="{4CDE76D0-8DD8-4AA6-9EEC-61C179B6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45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26A26693-524E-479F-8D31-CDBBF44F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52" y="776600"/>
            <a:ext cx="6133564" cy="358937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Denkrichting Beeldkwaliteit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CAC3635-2F9E-437F-A227-FDF83171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8207" y="943534"/>
            <a:ext cx="2686421" cy="1102353"/>
          </a:xfrm>
        </p:spPr>
        <p:txBody>
          <a:bodyPr/>
          <a:lstStyle/>
          <a:p>
            <a:endParaRPr lang="nl-NL" dirty="0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23A58A78-6CD6-45C7-92E9-7D3C854972B8}"/>
              </a:ext>
            </a:extLst>
          </p:cNvPr>
          <p:cNvGrpSpPr/>
          <p:nvPr/>
        </p:nvGrpSpPr>
        <p:grpSpPr>
          <a:xfrm>
            <a:off x="2773484" y="1299305"/>
            <a:ext cx="1906286" cy="1830130"/>
            <a:chOff x="2773484" y="1299305"/>
            <a:chExt cx="1906286" cy="1830130"/>
          </a:xfrm>
        </p:grpSpPr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705D51D4-F1F8-440B-AB82-3B923CE99A19}"/>
                </a:ext>
              </a:extLst>
            </p:cNvPr>
            <p:cNvCxnSpPr>
              <a:cxnSpLocks/>
            </p:cNvCxnSpPr>
            <p:nvPr/>
          </p:nvCxnSpPr>
          <p:spPr>
            <a:xfrm>
              <a:off x="2820695" y="2318541"/>
              <a:ext cx="769681" cy="81089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7D63B7BD-5B06-454E-8F29-7104DDC766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0652" y="2099260"/>
              <a:ext cx="1062786" cy="1029396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55F781DA-F6E7-4585-809C-7B4AA3A39D87}"/>
                </a:ext>
              </a:extLst>
            </p:cNvPr>
            <p:cNvCxnSpPr>
              <a:cxnSpLocks/>
            </p:cNvCxnSpPr>
            <p:nvPr/>
          </p:nvCxnSpPr>
          <p:spPr>
            <a:xfrm rot="275315">
              <a:off x="3917868" y="1394943"/>
              <a:ext cx="761902" cy="68032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F44CB2F5-F296-4CFA-ADDB-3CE509197C6F}"/>
                </a:ext>
              </a:extLst>
            </p:cNvPr>
            <p:cNvCxnSpPr>
              <a:cxnSpLocks/>
            </p:cNvCxnSpPr>
            <p:nvPr/>
          </p:nvCxnSpPr>
          <p:spPr>
            <a:xfrm rot="275315" flipV="1">
              <a:off x="2773484" y="1299305"/>
              <a:ext cx="1174728" cy="60889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C4E07AD4-47E3-4995-AB08-190812253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0696" y="2219325"/>
              <a:ext cx="70283" cy="6667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D1EC069-3C1A-46E8-BF11-B0DA3630FF87}"/>
                </a:ext>
              </a:extLst>
            </p:cNvPr>
            <p:cNvCxnSpPr>
              <a:cxnSpLocks/>
            </p:cNvCxnSpPr>
            <p:nvPr/>
          </p:nvCxnSpPr>
          <p:spPr>
            <a:xfrm rot="275315">
              <a:off x="2784066" y="1882389"/>
              <a:ext cx="103062" cy="1004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7D1D374D-A5F2-4D10-A44D-4AA70D5240FC}"/>
              </a:ext>
            </a:extLst>
          </p:cNvPr>
          <p:cNvGrpSpPr/>
          <p:nvPr/>
        </p:nvGrpSpPr>
        <p:grpSpPr>
          <a:xfrm>
            <a:off x="2891591" y="1521110"/>
            <a:ext cx="1586979" cy="1431973"/>
            <a:chOff x="2891591" y="1521110"/>
            <a:chExt cx="1586979" cy="1431973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13C5EFF-2C78-4EE7-A9D3-EEDB58A0961F}"/>
                </a:ext>
              </a:extLst>
            </p:cNvPr>
            <p:cNvCxnSpPr>
              <a:cxnSpLocks/>
            </p:cNvCxnSpPr>
            <p:nvPr/>
          </p:nvCxnSpPr>
          <p:spPr>
            <a:xfrm>
              <a:off x="2925961" y="2187486"/>
              <a:ext cx="690590" cy="7655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48B37BB-C4DB-40FE-BC32-5EFF6911C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634" y="2104651"/>
              <a:ext cx="862936" cy="848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F348A109-362A-42F7-93A5-F1B6D943BE43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53" y="1524982"/>
              <a:ext cx="557417" cy="5863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EE5B7BB1-8F2F-424E-B19C-9915E93CF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2119" y="1521110"/>
              <a:ext cx="1009714" cy="4761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Rechte verbindingslijn 2">
              <a:extLst>
                <a:ext uri="{FF2B5EF4-FFF2-40B4-BE49-F238E27FC236}">
                  <a16:creationId xmlns:a16="http://schemas.microsoft.com/office/drawing/2014/main" id="{335D65C7-369B-49E2-9D32-162ED6001E0F}"/>
                </a:ext>
              </a:extLst>
            </p:cNvPr>
            <p:cNvCxnSpPr>
              <a:cxnSpLocks/>
            </p:cNvCxnSpPr>
            <p:nvPr/>
          </p:nvCxnSpPr>
          <p:spPr>
            <a:xfrm>
              <a:off x="2891591" y="1995773"/>
              <a:ext cx="109193" cy="1289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E52DA79B-27E6-49F2-BE5D-E9E711381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197" y="2111286"/>
              <a:ext cx="92587" cy="76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jdelijke aanduiding voor voettekst 30">
            <a:extLst>
              <a:ext uri="{FF2B5EF4-FFF2-40B4-BE49-F238E27FC236}">
                <a16:creationId xmlns:a16="http://schemas.microsoft.com/office/drawing/2014/main" id="{B726F1BB-ACD6-4366-876D-E67FD84D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32" name="Tijdelijke aanduiding voor dianummer 31">
            <a:extLst>
              <a:ext uri="{FF2B5EF4-FFF2-40B4-BE49-F238E27FC236}">
                <a16:creationId xmlns:a16="http://schemas.microsoft.com/office/drawing/2014/main" id="{0C54BF20-828E-4086-9CD2-EC657442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0486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>
            <a:extLst>
              <a:ext uri="{FF2B5EF4-FFF2-40B4-BE49-F238E27FC236}">
                <a16:creationId xmlns:a16="http://schemas.microsoft.com/office/drawing/2014/main" id="{529E5F7B-121D-47AE-880B-1E9CA86C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52" y="772070"/>
            <a:ext cx="6146193" cy="359390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8634384" cy="424732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 – Denkrichting Beeldkwaliteit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CAC3635-2F9E-437F-A227-FDF83171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8207" y="943534"/>
            <a:ext cx="2686421" cy="1102353"/>
          </a:xfrm>
        </p:spPr>
        <p:txBody>
          <a:bodyPr/>
          <a:lstStyle/>
          <a:p>
            <a:endParaRPr lang="nl-NL" dirty="0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23A58A78-6CD6-45C7-92E9-7D3C854972B8}"/>
              </a:ext>
            </a:extLst>
          </p:cNvPr>
          <p:cNvGrpSpPr/>
          <p:nvPr/>
        </p:nvGrpSpPr>
        <p:grpSpPr>
          <a:xfrm>
            <a:off x="2773484" y="1299305"/>
            <a:ext cx="1906286" cy="1830130"/>
            <a:chOff x="2773484" y="1299305"/>
            <a:chExt cx="1906286" cy="1830130"/>
          </a:xfrm>
        </p:grpSpPr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705D51D4-F1F8-440B-AB82-3B923CE99A19}"/>
                </a:ext>
              </a:extLst>
            </p:cNvPr>
            <p:cNvCxnSpPr>
              <a:cxnSpLocks/>
            </p:cNvCxnSpPr>
            <p:nvPr/>
          </p:nvCxnSpPr>
          <p:spPr>
            <a:xfrm>
              <a:off x="2820695" y="2318541"/>
              <a:ext cx="769681" cy="810894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7D63B7BD-5B06-454E-8F29-7104DDC766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0652" y="2099260"/>
              <a:ext cx="1062786" cy="1029396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55F781DA-F6E7-4585-809C-7B4AA3A39D87}"/>
                </a:ext>
              </a:extLst>
            </p:cNvPr>
            <p:cNvCxnSpPr>
              <a:cxnSpLocks/>
            </p:cNvCxnSpPr>
            <p:nvPr/>
          </p:nvCxnSpPr>
          <p:spPr>
            <a:xfrm rot="275315">
              <a:off x="3917868" y="1394943"/>
              <a:ext cx="761902" cy="680322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F44CB2F5-F296-4CFA-ADDB-3CE509197C6F}"/>
                </a:ext>
              </a:extLst>
            </p:cNvPr>
            <p:cNvCxnSpPr>
              <a:cxnSpLocks/>
            </p:cNvCxnSpPr>
            <p:nvPr/>
          </p:nvCxnSpPr>
          <p:spPr>
            <a:xfrm rot="275315" flipV="1">
              <a:off x="2773484" y="1299305"/>
              <a:ext cx="1174728" cy="60889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C4E07AD4-47E3-4995-AB08-190812253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0696" y="2219325"/>
              <a:ext cx="70283" cy="6667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CD1EC069-3C1A-46E8-BF11-B0DA3630FF87}"/>
                </a:ext>
              </a:extLst>
            </p:cNvPr>
            <p:cNvCxnSpPr>
              <a:cxnSpLocks/>
            </p:cNvCxnSpPr>
            <p:nvPr/>
          </p:nvCxnSpPr>
          <p:spPr>
            <a:xfrm rot="275315">
              <a:off x="2784066" y="1882389"/>
              <a:ext cx="103062" cy="1004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7D1D374D-A5F2-4D10-A44D-4AA70D5240FC}"/>
              </a:ext>
            </a:extLst>
          </p:cNvPr>
          <p:cNvGrpSpPr/>
          <p:nvPr/>
        </p:nvGrpSpPr>
        <p:grpSpPr>
          <a:xfrm>
            <a:off x="2891591" y="1521110"/>
            <a:ext cx="1586979" cy="1431973"/>
            <a:chOff x="2891591" y="1521110"/>
            <a:chExt cx="1586979" cy="1431973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13C5EFF-2C78-4EE7-A9D3-EEDB58A0961F}"/>
                </a:ext>
              </a:extLst>
            </p:cNvPr>
            <p:cNvCxnSpPr>
              <a:cxnSpLocks/>
            </p:cNvCxnSpPr>
            <p:nvPr/>
          </p:nvCxnSpPr>
          <p:spPr>
            <a:xfrm>
              <a:off x="2925961" y="2187486"/>
              <a:ext cx="690590" cy="7655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48B37BB-C4DB-40FE-BC32-5EFF6911C6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5634" y="2104651"/>
              <a:ext cx="862936" cy="8484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F348A109-362A-42F7-93A5-F1B6D943BE43}"/>
                </a:ext>
              </a:extLst>
            </p:cNvPr>
            <p:cNvCxnSpPr>
              <a:cxnSpLocks/>
            </p:cNvCxnSpPr>
            <p:nvPr/>
          </p:nvCxnSpPr>
          <p:spPr>
            <a:xfrm>
              <a:off x="3921153" y="1524982"/>
              <a:ext cx="557417" cy="5863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EE5B7BB1-8F2F-424E-B19C-9915E93CFC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2119" y="1521110"/>
              <a:ext cx="1009714" cy="4761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Rechte verbindingslijn 2">
              <a:extLst>
                <a:ext uri="{FF2B5EF4-FFF2-40B4-BE49-F238E27FC236}">
                  <a16:creationId xmlns:a16="http://schemas.microsoft.com/office/drawing/2014/main" id="{335D65C7-369B-49E2-9D32-162ED6001E0F}"/>
                </a:ext>
              </a:extLst>
            </p:cNvPr>
            <p:cNvCxnSpPr>
              <a:cxnSpLocks/>
            </p:cNvCxnSpPr>
            <p:nvPr/>
          </p:nvCxnSpPr>
          <p:spPr>
            <a:xfrm>
              <a:off x="2891591" y="1995773"/>
              <a:ext cx="109193" cy="12893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E52DA79B-27E6-49F2-BE5D-E9E711381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8197" y="2111286"/>
              <a:ext cx="92587" cy="76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B2347EAB-553E-4E89-80F0-ECB62D4E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C43121-6775-43F2-B531-D350197E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4240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CF42C8-B89D-45F2-BB5C-7DB907835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85" y="60721"/>
            <a:ext cx="8629477" cy="6472108"/>
          </a:xfrm>
          <a:prstGeom prst="rect">
            <a:avLst/>
          </a:prstGeom>
        </p:spPr>
      </p:pic>
      <p:grpSp>
        <p:nvGrpSpPr>
          <p:cNvPr id="10" name="Groeperen 9"/>
          <p:cNvGrpSpPr>
            <a:grpSpLocks noMove="1" noResize="1"/>
          </p:cNvGrpSpPr>
          <p:nvPr>
            <p:custDataLst>
              <p:tags r:id="rId1"/>
            </p:custDataLst>
          </p:nvPr>
        </p:nvGrpSpPr>
        <p:grpSpPr>
          <a:xfrm>
            <a:off x="-4" y="0"/>
            <a:ext cx="9144004" cy="5143500"/>
            <a:chOff x="-4" y="0"/>
            <a:chExt cx="9144004" cy="5143500"/>
          </a:xfrm>
        </p:grpSpPr>
        <p:sp>
          <p:nvSpPr>
            <p:cNvPr id="11" name="Rechthoek 10"/>
            <p:cNvSpPr/>
            <p:nvPr/>
          </p:nvSpPr>
          <p:spPr>
            <a:xfrm>
              <a:off x="9001937" y="0"/>
              <a:ext cx="142063" cy="4656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/>
            <p:cNvSpPr/>
            <p:nvPr/>
          </p:nvSpPr>
          <p:spPr>
            <a:xfrm rot="5400000">
              <a:off x="4254101" y="253603"/>
              <a:ext cx="635793" cy="9144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-1" y="0"/>
              <a:ext cx="658783" cy="4615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 rot="5400000">
              <a:off x="4511276" y="-4511280"/>
              <a:ext cx="121444" cy="9144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43A691B8-51A4-4F6A-A399-9944B609DDA1}"/>
              </a:ext>
            </a:extLst>
          </p:cNvPr>
          <p:cNvGrpSpPr>
            <a:grpSpLocks noMove="1" noResize="1"/>
          </p:cNvGrpSpPr>
          <p:nvPr>
            <p:custDataLst>
              <p:tags r:id="rId2"/>
            </p:custDataLst>
          </p:nvPr>
        </p:nvGrpSpPr>
        <p:grpSpPr>
          <a:xfrm>
            <a:off x="0" y="3543376"/>
            <a:ext cx="8996363" cy="785511"/>
            <a:chOff x="0" y="3543376"/>
            <a:chExt cx="8996363" cy="785511"/>
          </a:xfrm>
        </p:grpSpPr>
        <p:pic>
          <p:nvPicPr>
            <p:cNvPr id="5" name="Afbeelding 4" descr="Wissing_powerpoint patroon.png">
              <a:extLst>
                <a:ext uri="{FF2B5EF4-FFF2-40B4-BE49-F238E27FC236}">
                  <a16:creationId xmlns:a16="http://schemas.microsoft.com/office/drawing/2014/main" id="{6C8AA90C-766E-4E12-9E14-277C3ECBD3B7}"/>
                </a:ext>
              </a:extLst>
            </p:cNvPr>
            <p:cNvPicPr>
              <a:picLocks noMove="1" noResize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/>
            <a:stretch/>
          </p:blipFill>
          <p:spPr>
            <a:xfrm>
              <a:off x="125099" y="3543376"/>
              <a:ext cx="8871264" cy="785511"/>
            </a:xfrm>
            <a:prstGeom prst="rect">
              <a:avLst/>
            </a:prstGeom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F01B49CF-3C76-4F2A-A7D8-92C5B3AA5FB2}"/>
                </a:ext>
              </a:extLst>
            </p:cNvPr>
            <p:cNvSpPr>
              <a:spLocks noMove="1" noResize="1"/>
            </p:cNvSpPr>
            <p:nvPr userDrawn="1">
              <p:custDataLst>
                <p:tags r:id="rId4"/>
              </p:custDataLst>
            </p:nvPr>
          </p:nvSpPr>
          <p:spPr>
            <a:xfrm>
              <a:off x="0" y="3543376"/>
              <a:ext cx="658782" cy="785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A397A606-12BB-47E2-84A3-DAF8F4366AE4}"/>
              </a:ext>
            </a:extLst>
          </p:cNvPr>
          <p:cNvSpPr txBox="1"/>
          <p:nvPr/>
        </p:nvSpPr>
        <p:spPr>
          <a:xfrm>
            <a:off x="3678555" y="3468574"/>
            <a:ext cx="9776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i="0" dirty="0" err="1">
                <a:solidFill>
                  <a:schemeClr val="bg1"/>
                </a:solidFill>
                <a:latin typeface="Arial-BoldMT"/>
                <a:cs typeface="Arial-BoldMT"/>
              </a:rPr>
              <a:t>wissing.nl</a:t>
            </a:r>
            <a:endParaRPr lang="nl-NL" sz="1000" b="1" i="0" dirty="0">
              <a:solidFill>
                <a:schemeClr val="bg1"/>
              </a:solidFill>
              <a:latin typeface="Arial-BoldMT"/>
              <a:cs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3159060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960" y="255211"/>
            <a:ext cx="5342544" cy="424732"/>
          </a:xfrm>
        </p:spPr>
        <p:txBody>
          <a:bodyPr/>
          <a:lstStyle/>
          <a:p>
            <a:r>
              <a:rPr lang="nl-NL" sz="2400" dirty="0"/>
              <a:t>Terugkoppeling - uitgangspunten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32720" y="913442"/>
            <a:ext cx="3361344" cy="4610301"/>
          </a:xfrm>
        </p:spPr>
        <p:txBody>
          <a:bodyPr/>
          <a:lstStyle/>
          <a:p>
            <a:r>
              <a:rPr lang="en-US" dirty="0" err="1"/>
              <a:t>Gebouw</a:t>
            </a:r>
            <a:r>
              <a:rPr 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maximaal 2 bouwlagen, 2000m2 BVO waarvan minimaal 1000m2 op begane grond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Extra Kinderdagopvang 300m2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Oriëntatie/hoofdentree Van Alkemadelaan/ Knorrenburgerlaan</a:t>
            </a:r>
            <a:endParaRPr lang="en-US" dirty="0"/>
          </a:p>
          <a:p>
            <a:r>
              <a:rPr lang="en-US" dirty="0" err="1"/>
              <a:t>Plein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Schoolplein 1.200m2,fiets parkeren (152 st.)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Schoolplein Kinderdagopvang 300m2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minimaal 2 schoolpleinen, fiets parkeren bij entree (voorkeur niet gecentreerd op 1 plek ).</a:t>
            </a:r>
            <a:endParaRPr lang="en-US" dirty="0"/>
          </a:p>
          <a:p>
            <a:r>
              <a:rPr lang="en-US" dirty="0" err="1"/>
              <a:t>Parkeren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12 extra parkeerplaatsen of een </a:t>
            </a:r>
            <a:r>
              <a:rPr lang="nl-NL" dirty="0" err="1"/>
              <a:t>park+ride-oplossing</a:t>
            </a:r>
            <a:endParaRPr lang="en-US" dirty="0"/>
          </a:p>
          <a:p>
            <a:r>
              <a:rPr lang="en-US" dirty="0"/>
              <a:t>Groen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Groene buffer met bomen langs watergangen behouden. Groen beeld langs straat.</a:t>
            </a:r>
          </a:p>
          <a:p>
            <a:pPr>
              <a:defRPr/>
            </a:pPr>
            <a:endParaRPr lang="nl-NL" dirty="0"/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3BBB0402-D6A7-46B9-8D37-4FBD8D863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0" y="847790"/>
            <a:ext cx="5122082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2E30422-5D18-4841-9E58-AB1CECDA5CA0}"/>
              </a:ext>
            </a:extLst>
          </p:cNvPr>
          <p:cNvSpPr/>
          <p:nvPr/>
        </p:nvSpPr>
        <p:spPr>
          <a:xfrm>
            <a:off x="4972790" y="847790"/>
            <a:ext cx="495830" cy="1332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32AC64FA-FEE6-4839-BAAD-4D7DD593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9580A1D6-4B29-4513-8472-8F501F7D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8023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32720" y="608642"/>
            <a:ext cx="3361344" cy="4610301"/>
          </a:xfrm>
        </p:spPr>
        <p:txBody>
          <a:bodyPr/>
          <a:lstStyle/>
          <a:p>
            <a:r>
              <a:rPr lang="en-US" dirty="0" err="1"/>
              <a:t>Gebouw</a:t>
            </a:r>
            <a:r>
              <a:rPr lang="en-US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Oriëntatie gebouw zuidwestzijde van het perceel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Hoofdentree schoolgebouw tussen vleugels in, </a:t>
            </a:r>
            <a:r>
              <a:rPr lang="nl-NL" dirty="0" err="1"/>
              <a:t>Overbouwing</a:t>
            </a:r>
            <a:r>
              <a:rPr lang="nl-NL" dirty="0"/>
              <a:t>/overdekt aan Van Alkemadelaan en Knorrenburgerlaan</a:t>
            </a:r>
          </a:p>
          <a:p>
            <a:endParaRPr lang="en-US" dirty="0"/>
          </a:p>
          <a:p>
            <a:r>
              <a:rPr lang="en-US" dirty="0" err="1"/>
              <a:t>Plein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Tussen de gebouwen en aan noordoostzijde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 err="1"/>
              <a:t>Fietsparkeren</a:t>
            </a:r>
            <a:r>
              <a:rPr lang="nl-NL" dirty="0"/>
              <a:t> verspreid aan zuidwestzijde en noordoostzijde, geen conflict P&amp;R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Parkeren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Voorkeur P&amp;R aan Van Alkemadelaan, aparte rijbaan, eenzijdig parkeren</a:t>
            </a:r>
          </a:p>
          <a:p>
            <a:endParaRPr lang="nl-NL" dirty="0"/>
          </a:p>
          <a:p>
            <a:r>
              <a:rPr lang="en-US" dirty="0"/>
              <a:t>Groen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P&amp;R langs Van Alkemadelaan, aanpassen/inpassen bomen/beplating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_ Nieuwbouw school Kinderburg Rank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2E30422-5D18-4841-9E58-AB1CECDA5CA0}"/>
              </a:ext>
            </a:extLst>
          </p:cNvPr>
          <p:cNvSpPr/>
          <p:nvPr/>
        </p:nvSpPr>
        <p:spPr>
          <a:xfrm>
            <a:off x="4972790" y="380162"/>
            <a:ext cx="49583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5342544" cy="424732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Terugkoppeling – Model 1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759D370-3A34-4B4B-A54E-2D0BF3F6F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633790"/>
            <a:ext cx="4949532" cy="4091613"/>
          </a:xfrm>
          <a:prstGeom prst="rect">
            <a:avLst/>
          </a:prstGeom>
        </p:spPr>
      </p:pic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1C9BCBF3-F529-4AE5-911D-CD31376C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537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32720" y="608642"/>
            <a:ext cx="3361344" cy="4610301"/>
          </a:xfrm>
        </p:spPr>
        <p:txBody>
          <a:bodyPr/>
          <a:lstStyle/>
          <a:p>
            <a:r>
              <a:rPr lang="en-US" dirty="0" err="1"/>
              <a:t>Gebouw</a:t>
            </a:r>
            <a:r>
              <a:rPr lang="en-US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Oriëntatie gebouw noordwestzijde van het perceel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Hoofdentree schoolgebouw op hoek Van Alkemadelaan en Knorrenburgerlaan, </a:t>
            </a:r>
          </a:p>
          <a:p>
            <a:endParaRPr lang="en-US" dirty="0"/>
          </a:p>
          <a:p>
            <a:r>
              <a:rPr lang="en-US" dirty="0" err="1"/>
              <a:t>Plein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Schoolplein is gelegen rondom schoolgebouw, m.n. aan Van Alkemadelaan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 err="1"/>
              <a:t>Fietsparkeren</a:t>
            </a:r>
            <a:r>
              <a:rPr lang="nl-NL" dirty="0"/>
              <a:t> geconcentreerd op 1 plek westzijde aan Knorrenburgerlaan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Parkeren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Voorkeur P&amp;R aan Van Alkemadelaan, aparte rijbaan, eenzijdig parkeren</a:t>
            </a:r>
          </a:p>
          <a:p>
            <a:endParaRPr lang="nl-NL" dirty="0"/>
          </a:p>
          <a:p>
            <a:r>
              <a:rPr lang="en-US" dirty="0"/>
              <a:t>Groen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P&amp;R langs Van Alkemadelaan, aanpassen/inpassen bomen/beplating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2E30422-5D18-4841-9E58-AB1CECDA5CA0}"/>
              </a:ext>
            </a:extLst>
          </p:cNvPr>
          <p:cNvSpPr/>
          <p:nvPr/>
        </p:nvSpPr>
        <p:spPr>
          <a:xfrm>
            <a:off x="4972790" y="380162"/>
            <a:ext cx="49583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5342544" cy="424732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Terugkoppeling – Model 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AA47AFD-41A0-4028-BEEA-8B5A7DCC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7" y="614187"/>
            <a:ext cx="4748783" cy="4066422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15CCE055-82D3-43C7-9A42-57E3BF471066}"/>
              </a:ext>
            </a:extLst>
          </p:cNvPr>
          <p:cNvSpPr txBox="1">
            <a:spLocks/>
          </p:cNvSpPr>
          <p:nvPr/>
        </p:nvSpPr>
        <p:spPr>
          <a:xfrm>
            <a:off x="1077379" y="469635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_Nieuwbouw schoolgebouw Kinderburg Rank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BAF48B9E-1D1C-45CB-A25D-DE50A80B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FAE5683-1FE4-48A8-8990-0596CD45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986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32720" y="608642"/>
            <a:ext cx="3361344" cy="4813434"/>
          </a:xfrm>
        </p:spPr>
        <p:txBody>
          <a:bodyPr/>
          <a:lstStyle/>
          <a:p>
            <a:r>
              <a:rPr lang="en-US" dirty="0" err="1"/>
              <a:t>Gebouw</a:t>
            </a:r>
            <a:r>
              <a:rPr lang="en-US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Oriëntatie gebouw in het midden van het perceel, schuin in lengterichting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Hoofdentree schoolgebouw aan Knorrenburgerlaan</a:t>
            </a:r>
          </a:p>
          <a:p>
            <a:endParaRPr lang="en-US" dirty="0"/>
          </a:p>
          <a:p>
            <a:r>
              <a:rPr lang="en-US" dirty="0" err="1"/>
              <a:t>Plein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Rondom de gebouwen , alle zijden, 3 afzonderlijke pleinen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 err="1"/>
              <a:t>Fietsparkeren</a:t>
            </a:r>
            <a:r>
              <a:rPr lang="nl-NL" dirty="0"/>
              <a:t> aan Van Alkemadelaan gecombineerd met P&amp;R, pp Knorrenburgerlaan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Parkeren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Voorkeur P&amp;R aan Van Alkemadelaan, aparte rijbaan, eenzijdig parkeren</a:t>
            </a:r>
          </a:p>
          <a:p>
            <a:endParaRPr lang="nl-NL" dirty="0"/>
          </a:p>
          <a:p>
            <a:r>
              <a:rPr lang="en-US" dirty="0"/>
              <a:t>Groen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P&amp;R langs Van Alkemadelaan, aanpassen/inpassen bomen/beplating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2E30422-5D18-4841-9E58-AB1CECDA5CA0}"/>
              </a:ext>
            </a:extLst>
          </p:cNvPr>
          <p:cNvSpPr/>
          <p:nvPr/>
        </p:nvSpPr>
        <p:spPr>
          <a:xfrm>
            <a:off x="4972790" y="380162"/>
            <a:ext cx="49583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5342544" cy="424732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Terugkoppeling – Model 3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ED22FD-2A98-4B17-A668-E6C118502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" y="661655"/>
            <a:ext cx="4937760" cy="4020492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824B7EFC-9013-491A-82CE-9A02166509D7}"/>
              </a:ext>
            </a:extLst>
          </p:cNvPr>
          <p:cNvSpPr txBox="1">
            <a:spLocks/>
          </p:cNvSpPr>
          <p:nvPr/>
        </p:nvSpPr>
        <p:spPr>
          <a:xfrm>
            <a:off x="1077379" y="469635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_Nieuwbouw schoolgebouw Kinderburg Rank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9B445E7-476A-4531-B8A3-1B0BF4FA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622CBCE-4B5B-4468-AA83-533212E5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575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32720" y="608642"/>
            <a:ext cx="3361344" cy="5050422"/>
          </a:xfrm>
        </p:spPr>
        <p:txBody>
          <a:bodyPr/>
          <a:lstStyle/>
          <a:p>
            <a:r>
              <a:rPr lang="en-US" dirty="0" err="1"/>
              <a:t>Gebouw</a:t>
            </a:r>
            <a:r>
              <a:rPr lang="en-US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voorkeur voor gebouw zuidwest zijde tegen het groen aan.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Hoofdentree schoolgebouw aan Knorrenburgerlaan Van Alkemadelaan </a:t>
            </a:r>
          </a:p>
          <a:p>
            <a:endParaRPr lang="en-US" dirty="0"/>
          </a:p>
          <a:p>
            <a:r>
              <a:rPr lang="en-US" dirty="0" err="1"/>
              <a:t>Plein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Rondom de gebouwen, afzonderlijke pleinen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Gebouw zorgt voor afscherming geluid schoolplein.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 err="1"/>
              <a:t>Fietsparkeren</a:t>
            </a:r>
            <a:r>
              <a:rPr lang="nl-NL" dirty="0"/>
              <a:t> aan Van Alkemadelaan en Knorrenburgerlaan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Parkeren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Voorkeur P&amp;R aan Van Alkemadelaan, aparte rijbaan, eenzijdig parkeren</a:t>
            </a:r>
          </a:p>
          <a:p>
            <a:endParaRPr lang="nl-NL" dirty="0"/>
          </a:p>
          <a:p>
            <a:r>
              <a:rPr lang="en-US" dirty="0"/>
              <a:t>Groen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dirty="0"/>
              <a:t>P&amp;R langs Van Alkemadelaan, aanpassen/inpassen bomen/beplating</a:t>
            </a:r>
          </a:p>
          <a:p>
            <a:r>
              <a:rPr lang="en-US" dirty="0"/>
              <a:t> 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2E30422-5D18-4841-9E58-AB1CECDA5CA0}"/>
              </a:ext>
            </a:extLst>
          </p:cNvPr>
          <p:cNvSpPr/>
          <p:nvPr/>
        </p:nvSpPr>
        <p:spPr>
          <a:xfrm>
            <a:off x="4972790" y="380162"/>
            <a:ext cx="49583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705054D-3FFB-4F1C-9BF9-330E5BF96EDB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5342544" cy="424732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Terugkoppeling – conclusie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C4A9E8-8849-483A-BD7A-0804A0A46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0" y="661655"/>
            <a:ext cx="4873152" cy="4001690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4CA28EE-CFED-4043-826C-5A5E1F2A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65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904A7FB-4323-4A12-A7C2-3AC9836315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CA14A8-0559-4D0A-B83D-5EDDA208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0" y="640865"/>
            <a:ext cx="5538788" cy="395374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AA0A42-8821-4E0C-AE7A-456E4FE0DC9A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5342544" cy="424732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565967F7-9820-4B17-A9F7-0024DC03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DDAF29C0-E608-45C0-8C5A-7C17A2F4282B}"/>
              </a:ext>
            </a:extLst>
          </p:cNvPr>
          <p:cNvSpPr txBox="1">
            <a:spLocks/>
          </p:cNvSpPr>
          <p:nvPr/>
        </p:nvSpPr>
        <p:spPr>
          <a:xfrm>
            <a:off x="5920388" y="640864"/>
            <a:ext cx="2982312" cy="358823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1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1pPr>
            <a:lvl2pPr marL="74295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Char char="•"/>
              <a:defRPr sz="1000" b="0" i="0" kern="1200">
                <a:solidFill>
                  <a:schemeClr val="accent5">
                    <a:lumMod val="50000"/>
                  </a:schemeClr>
                </a:solidFill>
                <a:latin typeface="Arial-BoldMT"/>
                <a:ea typeface="+mn-ea"/>
                <a:cs typeface="Arial-Bold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-BoldMT"/>
                <a:ea typeface="+mn-ea"/>
                <a:cs typeface="Arial-Bold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r>
              <a:rPr lang="en-US" sz="1800" b="1" dirty="0"/>
              <a:t>Groen</a:t>
            </a:r>
          </a:p>
          <a:p>
            <a:endParaRPr lang="en-US" sz="1800" b="1" dirty="0"/>
          </a:p>
          <a:p>
            <a:r>
              <a:rPr lang="en-US" sz="1800" b="1" dirty="0" err="1"/>
              <a:t>Verkeer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parkeren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Gebouw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plein</a:t>
            </a:r>
            <a:endParaRPr lang="en-US" sz="1800" b="1" dirty="0"/>
          </a:p>
          <a:p>
            <a:endParaRPr lang="en-US" sz="1800" b="1" dirty="0"/>
          </a:p>
          <a:p>
            <a:r>
              <a:rPr lang="en-US" sz="1800" b="1" dirty="0" err="1"/>
              <a:t>Beeldkwaliteit</a:t>
            </a:r>
            <a:r>
              <a:rPr lang="en-US" sz="1800" b="1" dirty="0"/>
              <a:t> </a:t>
            </a:r>
            <a:endParaRPr lang="nl-NL" sz="1800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332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_ Nieuwbouw school Kinderburg Rank</a:t>
            </a:r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904A7FB-4323-4A12-A7C2-3AC9836315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CA14A8-0559-4D0A-B83D-5EDDA2082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00" y="640865"/>
            <a:ext cx="5538788" cy="395374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AA0A42-8821-4E0C-AE7A-456E4FE0DC9A}"/>
              </a:ext>
            </a:extLst>
          </p:cNvPr>
          <p:cNvSpPr txBox="1">
            <a:spLocks/>
          </p:cNvSpPr>
          <p:nvPr/>
        </p:nvSpPr>
        <p:spPr>
          <a:xfrm>
            <a:off x="381600" y="236923"/>
            <a:ext cx="5342544" cy="424732"/>
          </a:xfrm>
          <a:prstGeom prst="rect">
            <a:avLst/>
          </a:prstGeom>
        </p:spPr>
        <p:txBody>
          <a:bodyPr vert="horz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/>
              <a:t>Stedenbouwkundig kader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9EF493D-5337-41F8-B8C4-9013262AF5B4}"/>
              </a:ext>
            </a:extLst>
          </p:cNvPr>
          <p:cNvSpPr txBox="1">
            <a:spLocks/>
          </p:cNvSpPr>
          <p:nvPr/>
        </p:nvSpPr>
        <p:spPr>
          <a:xfrm>
            <a:off x="1509106" y="1694586"/>
            <a:ext cx="6866544" cy="1754326"/>
          </a:xfrm>
          <a:prstGeom prst="rect">
            <a:avLst/>
          </a:prstGeom>
        </p:spPr>
        <p:txBody>
          <a:bodyPr vert="horz" wrap="square" lIns="0" tIns="45720" rIns="91440" bIns="45720" rtlCol="0" anchor="ctr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/>
              <a:t>Kader geeft randvoorwaarden mee aan de architect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/>
              <a:t>Toetsingsinstrument voor de gemeente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/>
              <a:t>Basis voor opstellen van het bestemmingsplan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0" dirty="0"/>
              <a:t>Draagvlak bewoners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4ED888F-3D78-485D-8F19-E35E12B8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DB491-84D5-2849-A2EC-17B2E0EE2057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19163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3"/>
</p:tagLst>
</file>

<file path=ppt/theme/theme1.xml><?xml version="1.0" encoding="utf-8"?>
<a:theme xmlns:a="http://schemas.openxmlformats.org/drawingml/2006/main" name="Wissing_powerpoint sjabloon_1609">
  <a:themeElements>
    <a:clrScheme name="Wissing huisstijl_kleurenpale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D26C17"/>
      </a:accent1>
      <a:accent2>
        <a:srgbClr val="E9BC9C"/>
      </a:accent2>
      <a:accent3>
        <a:srgbClr val="F4DDCC"/>
      </a:accent3>
      <a:accent4>
        <a:srgbClr val="7D8485"/>
      </a:accent4>
      <a:accent5>
        <a:srgbClr val="D3DED4"/>
      </a:accent5>
      <a:accent6>
        <a:srgbClr val="E9E9EA"/>
      </a:accent6>
      <a:hlink>
        <a:srgbClr val="E9BC9C"/>
      </a:hlink>
      <a:folHlink>
        <a:srgbClr val="D26C17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issing_powerpoint sjabloon" id="{733DB947-41AF-4982-A960-A926BF23FFEE}" vid="{52076153-BF96-4AEB-A9D8-3804ACC3102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Wissing_powerpoint sjabloon</Template>
  <TotalTime>519</TotalTime>
  <Words>1098</Words>
  <Application>Microsoft Office PowerPoint</Application>
  <PresentationFormat>Diavoorstelling (16:9)</PresentationFormat>
  <Paragraphs>267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Arial Unicode MS</vt:lpstr>
      <vt:lpstr>Arial</vt:lpstr>
      <vt:lpstr>Arial Hebrew</vt:lpstr>
      <vt:lpstr>Arial-BoldMT</vt:lpstr>
      <vt:lpstr>Calibri</vt:lpstr>
      <vt:lpstr>Wissing_powerpoint sjabloon_1609</vt:lpstr>
      <vt:lpstr>PowerPoint-presentatie</vt:lpstr>
      <vt:lpstr>PowerPoint-presentatie</vt:lpstr>
      <vt:lpstr>Terugkoppeling - uitgangspunten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Esther Stuijts</dc:creator>
  <cp:lastModifiedBy>Josien Hillen</cp:lastModifiedBy>
  <cp:revision>37</cp:revision>
  <cp:lastPrinted>2019-11-13T10:39:21Z</cp:lastPrinted>
  <dcterms:created xsi:type="dcterms:W3CDTF">2019-11-12T09:08:11Z</dcterms:created>
  <dcterms:modified xsi:type="dcterms:W3CDTF">2019-11-25T14:23:11Z</dcterms:modified>
</cp:coreProperties>
</file>